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8" r:id="rId2"/>
  </p:sldMasterIdLst>
  <p:notesMasterIdLst>
    <p:notesMasterId r:id="rId31"/>
  </p:notesMasterIdLst>
  <p:handoutMasterIdLst>
    <p:handoutMasterId r:id="rId32"/>
  </p:handoutMasterIdLst>
  <p:sldIdLst>
    <p:sldId id="316" r:id="rId3"/>
    <p:sldId id="274" r:id="rId4"/>
    <p:sldId id="292" r:id="rId5"/>
    <p:sldId id="301" r:id="rId6"/>
    <p:sldId id="300" r:id="rId7"/>
    <p:sldId id="293" r:id="rId8"/>
    <p:sldId id="294" r:id="rId9"/>
    <p:sldId id="296" r:id="rId10"/>
    <p:sldId id="302" r:id="rId11"/>
    <p:sldId id="303" r:id="rId12"/>
    <p:sldId id="306" r:id="rId13"/>
    <p:sldId id="307" r:id="rId14"/>
    <p:sldId id="309" r:id="rId15"/>
    <p:sldId id="310" r:id="rId16"/>
    <p:sldId id="311" r:id="rId17"/>
    <p:sldId id="266" r:id="rId18"/>
    <p:sldId id="264" r:id="rId19"/>
    <p:sldId id="275" r:id="rId20"/>
    <p:sldId id="271" r:id="rId21"/>
    <p:sldId id="276" r:id="rId22"/>
    <p:sldId id="278" r:id="rId23"/>
    <p:sldId id="277" r:id="rId24"/>
    <p:sldId id="315" r:id="rId25"/>
    <p:sldId id="279" r:id="rId26"/>
    <p:sldId id="281" r:id="rId27"/>
    <p:sldId id="282" r:id="rId28"/>
    <p:sldId id="283" r:id="rId29"/>
    <p:sldId id="31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E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942D0B"/>
    <a:srgbClr val="76280B"/>
    <a:srgbClr val="F6BF73"/>
    <a:srgbClr val="F9D4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5E5076-3810-47DD-B79F-674D7AD40C01}">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1655" autoAdjust="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1-12T01:11:58.974" idx="1">
    <p:pos x="10" y="10"/>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866161-D383-45DC-9645-1D21647A8641}" type="datetimeFigureOut">
              <a:rPr lang="en-US" smtClean="0"/>
              <a:t>1/13/2023</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64D2B8-7AFA-4F86-9DF3-A6BBE4E238C1}"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789D0-CA34-4934-A369-C3113E12A3EF}" type="datetimeFigureOut">
              <a:rPr lang="en-US" smtClean="0"/>
              <a:t>1/13/2023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D79418-37EB-4378-AD22-89DBB000B0DA}"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Description of what you learned in your own words on one side.</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Include information about the topic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Details about the topic will also be helpful here.  </a:t>
            </a:r>
          </a:p>
          <a:p>
            <a:pPr marL="171450" indent="-171450">
              <a:buFont typeface="Arial" panose="020B0604020202020204" pitchFamily="34" charset="0"/>
              <a:buChar char="•"/>
            </a:pPr>
            <a:r>
              <a:rPr lang="en-US" b="0" i="1" dirty="0">
                <a:latin typeface="Segoe UI" panose="020B0502040204020203" pitchFamily="34" charset="0"/>
                <a:cs typeface="Segoe UI" panose="020B0502040204020203" pitchFamily="34" charset="0"/>
              </a:rPr>
              <a:t>Tell the story of your learning experience.  Just like a story there should always be a beginning, middle and an end.</a:t>
            </a:r>
          </a:p>
          <a:p>
            <a:r>
              <a:rPr lang="en-US" b="0" i="1" dirty="0">
                <a:latin typeface="Segoe UI" panose="020B0502040204020203" pitchFamily="34" charset="0"/>
                <a:cs typeface="Segoe UI" panose="020B0502040204020203" pitchFamily="34" charset="0"/>
              </a:rPr>
              <a:t>On the other side, you can add a graphic that provides evidence of what you learned.</a:t>
            </a:r>
          </a:p>
          <a:p>
            <a:endParaRPr lang="en-US" dirty="0"/>
          </a:p>
          <a:p>
            <a:r>
              <a:rPr lang="en-US" dirty="0"/>
              <a:t>Feel free to use more than one slide to reflect upon your process.  It also helps to add some video of your process.</a:t>
            </a:r>
          </a:p>
          <a:p>
            <a:endParaRPr lang="en-US" dirty="0"/>
          </a:p>
        </p:txBody>
      </p:sp>
      <p:sp>
        <p:nvSpPr>
          <p:cNvPr id="4" name="Slide Number Placeholder 3"/>
          <p:cNvSpPr>
            <a:spLocks noGrp="1"/>
          </p:cNvSpPr>
          <p:nvPr>
            <p:ph type="sldNum" sz="quarter" idx="10"/>
          </p:nvPr>
        </p:nvSpPr>
        <p:spPr/>
        <p:txBody>
          <a:bodyPr/>
          <a:lstStyle/>
          <a:p>
            <a:fld id="{D5D79418-37EB-4378-AD22-89DBB000B0DA}" type="slidenum">
              <a:rPr lang="en-US" smtClean="0"/>
              <a:t>16</a:t>
            </a:fld>
            <a:endParaRPr lang="en-US" dirty="0"/>
          </a:p>
        </p:txBody>
      </p:sp>
    </p:spTree>
    <p:extLst>
      <p:ext uri="{BB962C8B-B14F-4D97-AF65-F5344CB8AC3E}">
        <p14:creationId xmlns:p14="http://schemas.microsoft.com/office/powerpoint/2010/main" val="107291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Notes to presenter: </a:t>
            </a:r>
          </a:p>
          <a:p>
            <a:r>
              <a:rPr lang="en-US" b="0" i="1" dirty="0">
                <a:latin typeface="Segoe UI" panose="020B0502040204020203" pitchFamily="34" charset="0"/>
                <a:cs typeface="Segoe UI" panose="020B0502040204020203" pitchFamily="34" charset="0"/>
              </a:rPr>
              <a:t>What steps will you be taking as a result of this learning experience?</a:t>
            </a:r>
          </a:p>
          <a:p>
            <a:r>
              <a:rPr lang="en-US" b="0" i="1" dirty="0">
                <a:latin typeface="Segoe UI" panose="020B0502040204020203" pitchFamily="34" charset="0"/>
                <a:cs typeface="Segoe UI" panose="020B0502040204020203" pitchFamily="34" charset="0"/>
              </a:rPr>
              <a:t>Did you learn from any failed experiences?  How will you do things differently?</a:t>
            </a:r>
          </a:p>
          <a:p>
            <a:r>
              <a:rPr lang="en-US" b="0" i="1" dirty="0">
                <a:latin typeface="Segoe UI" panose="020B0502040204020203" pitchFamily="34" charset="0"/>
                <a:cs typeface="Segoe UI" panose="020B0502040204020203" pitchFamily="34" charset="0"/>
              </a:rPr>
              <a:t>What advice will you give to others so they can learn from your experiences?</a:t>
            </a:r>
          </a:p>
          <a:p>
            <a:r>
              <a:rPr lang="en-US" b="0" i="1" dirty="0">
                <a:latin typeface="Segoe UI" panose="020B0502040204020203" pitchFamily="34" charset="0"/>
                <a:cs typeface="Segoe UI" panose="020B0502040204020203" pitchFamily="34" charset="0"/>
              </a:rPr>
              <a:t>How can you share what you learned with a real-world audience?  </a:t>
            </a:r>
          </a:p>
          <a:p>
            <a:endParaRPr lang="en-US" dirty="0"/>
          </a:p>
          <a:p>
            <a:r>
              <a:rPr lang="en-US" b="1" dirty="0"/>
              <a:t>Some examples of next steps might be: </a:t>
            </a:r>
          </a:p>
          <a:p>
            <a:pPr marL="228600" indent="-228600">
              <a:buAutoNum type="arabicPeriod"/>
            </a:pPr>
            <a:r>
              <a:rPr lang="en-US" dirty="0"/>
              <a:t>After</a:t>
            </a:r>
            <a:r>
              <a:rPr lang="en-US" baseline="0" dirty="0"/>
              <a:t> delivering my first persuasive presentation, I am thinking about joining the debate team.</a:t>
            </a:r>
          </a:p>
          <a:p>
            <a:pPr marL="228600" indent="-228600">
              <a:buAutoNum type="arabicPeriod"/>
            </a:pPr>
            <a:r>
              <a:rPr lang="en-US" baseline="0" dirty="0"/>
              <a:t>After making my first film, I’m considering entering it in our school film festival or local film festival.</a:t>
            </a:r>
          </a:p>
          <a:p>
            <a:pPr marL="228600" indent="-228600">
              <a:buAutoNum type="arabicPeriod"/>
            </a:pPr>
            <a:r>
              <a:rPr lang="en-US" baseline="0" dirty="0"/>
              <a:t>After connecting with this career expert, I’d like to do some research on that career field because it sounds interesting to me.</a:t>
            </a:r>
          </a:p>
          <a:p>
            <a:pPr marL="0" indent="0">
              <a:buNone/>
            </a:pPr>
            <a:endParaRPr lang="en-US" dirty="0"/>
          </a:p>
          <a:p>
            <a:r>
              <a:rPr lang="en-US" dirty="0"/>
              <a:t>This SmartArt allows you add images and text to help outline your process.  If a picture is worth a thousand words, then pictures and words should help you communicate this reflection on learning perfectly!  You can always click on Insert&gt;SmartArt to change this graphic or select the graphic and click on the Design contextual menu to change the colors.</a:t>
            </a:r>
          </a:p>
          <a:p>
            <a:endParaRPr lang="en-US" dirty="0"/>
          </a:p>
          <a:p>
            <a:r>
              <a:rPr lang="en-US" dirty="0"/>
              <a:t>Feel free to use more than one slide to share your next steps.  It also helps to add some video content to explain your message.</a:t>
            </a:r>
          </a:p>
        </p:txBody>
      </p:sp>
      <p:sp>
        <p:nvSpPr>
          <p:cNvPr id="4" name="Slide Number Placeholder 3"/>
          <p:cNvSpPr>
            <a:spLocks noGrp="1"/>
          </p:cNvSpPr>
          <p:nvPr>
            <p:ph type="sldNum" sz="quarter" idx="10"/>
          </p:nvPr>
        </p:nvSpPr>
        <p:spPr/>
        <p:txBody>
          <a:bodyPr/>
          <a:lstStyle/>
          <a:p>
            <a:fld id="{D5D79418-37EB-4378-AD22-89DBB000B0DA}" type="slidenum">
              <a:rPr lang="en-US" smtClean="0"/>
              <a:t>17</a:t>
            </a:fld>
            <a:endParaRPr lang="en-US" dirty="0"/>
          </a:p>
        </p:txBody>
      </p:sp>
    </p:spTree>
    <p:extLst>
      <p:ext uri="{BB962C8B-B14F-4D97-AF65-F5344CB8AC3E}">
        <p14:creationId xmlns:p14="http://schemas.microsoft.com/office/powerpoint/2010/main" val="4244149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c 9"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1" name="Graphic 1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828293" y="2742465"/>
            <a:ext cx="8494463" cy="1373070"/>
          </a:xfrm>
        </p:spPr>
        <p:txBody>
          <a:bodyPr anchor="b">
            <a:noAutofit/>
          </a:bodyPr>
          <a:lstStyle>
            <a:lvl1pPr algn="ctr">
              <a:defRPr sz="5400"/>
            </a:lvl1pPr>
          </a:lstStyle>
          <a:p>
            <a:r>
              <a:rPr lang="en-US" noProof="0"/>
              <a:t>Click to edit Master title style</a:t>
            </a:r>
          </a:p>
        </p:txBody>
      </p:sp>
      <p:sp>
        <p:nvSpPr>
          <p:cNvPr id="3" name="Subtitle 2"/>
          <p:cNvSpPr>
            <a:spLocks noGrp="1"/>
          </p:cNvSpPr>
          <p:nvPr>
            <p:ph type="subTitle" idx="1"/>
          </p:nvPr>
        </p:nvSpPr>
        <p:spPr>
          <a:xfrm>
            <a:off x="1828799" y="4394039"/>
            <a:ext cx="8493957" cy="1117687"/>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8112956" y="5936187"/>
            <a:ext cx="2743200" cy="365125"/>
          </a:xfrm>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a:xfrm>
            <a:off x="1242296" y="5936188"/>
            <a:ext cx="6870660" cy="365125"/>
          </a:xfrm>
        </p:spPr>
        <p:txBody>
          <a:bodyPr/>
          <a:lstStyle/>
          <a:p>
            <a:r>
              <a:rPr lang="en-US" noProof="0" dirty="0"/>
              <a:t>Add a footer</a:t>
            </a:r>
          </a:p>
        </p:txBody>
      </p:sp>
      <p:sp>
        <p:nvSpPr>
          <p:cNvPr id="12" name="Rectangle 11"/>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12"/>
          </p:nvPr>
        </p:nvSpPr>
        <p:spPr>
          <a:xfrm>
            <a:off x="10803518" y="2750779"/>
            <a:ext cx="1171888" cy="1356442"/>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c 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9" name="Graphic 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aphic 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aphic 1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Pictur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3" name="Content Placeholder 2"/>
          <p:cNvSpPr>
            <a:spLocks noGrp="1"/>
          </p:cNvSpPr>
          <p:nvPr>
            <p:ph idx="1"/>
          </p:nvPr>
        </p:nvSpPr>
        <p:spPr>
          <a:xfrm>
            <a:off x="6438446" y="2336873"/>
            <a:ext cx="5608336" cy="35993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24329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7" name="Group 16"/>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4" name="Text Placeholder 3"/>
          <p:cNvSpPr>
            <a:spLocks noGrp="1"/>
          </p:cNvSpPr>
          <p:nvPr>
            <p:ph type="body" sz="half" idx="2"/>
          </p:nvPr>
        </p:nvSpPr>
        <p:spPr>
          <a:xfrm>
            <a:off x="2432922" y="2336872"/>
            <a:ext cx="262081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
        <p:nvSpPr>
          <p:cNvPr id="16" name="Picture Placeholder 2"/>
          <p:cNvSpPr>
            <a:spLocks noGrp="1"/>
          </p:cNvSpPr>
          <p:nvPr>
            <p:ph type="pic" idx="1"/>
          </p:nvPr>
        </p:nvSpPr>
        <p:spPr>
          <a:xfrm>
            <a:off x="5213022" y="2327474"/>
            <a:ext cx="6833757" cy="3608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1090482"/>
          </a:xfrm>
        </p:spPr>
        <p:txBody>
          <a:bodyPr anchor="ctr" anchorCtr="0">
            <a:normAutofit/>
          </a:bodyPr>
          <a:lstStyle>
            <a:lvl1pPr>
              <a:defRPr sz="2400"/>
            </a:lvl1pPr>
          </a:lstStyle>
          <a:p>
            <a:r>
              <a:rPr lang="en-US" noProof="0"/>
              <a:t>Click to edit Master title style</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309"/>
            <a:ext cx="1154151" cy="1090789"/>
          </a:xfrm>
        </p:spPr>
        <p:txBody>
          <a:bodyPr/>
          <a:lstStyle/>
          <a:p>
            <a:fld id="{9E3FA76C-C565-46B6-8652-D75785E2521F}" type="slidenum">
              <a:rPr lang="en-US" noProof="0" smtClean="0"/>
              <a:t>‹#›</a:t>
            </a:fld>
            <a:endParaRPr lang="en-US" noProof="0" dirty="0"/>
          </a:p>
        </p:txBody>
      </p:sp>
      <p:sp>
        <p:nvSpPr>
          <p:cNvPr id="13" name="SmartArt Placeholder 12"/>
          <p:cNvSpPr>
            <a:spLocks noGrp="1"/>
          </p:cNvSpPr>
          <p:nvPr>
            <p:ph type="pic" sz="quarter" idx="13" hasCustomPrompt="1"/>
          </p:nvPr>
        </p:nvSpPr>
        <p:spPr>
          <a:xfrm>
            <a:off x="680321" y="386862"/>
            <a:ext cx="9614617" cy="3867638"/>
          </a:xfrm>
        </p:spPr>
        <p:txBody>
          <a:bodyPr/>
          <a:lstStyle/>
          <a:p>
            <a:r>
              <a:rPr lang="en-US" noProof="0"/>
              <a:t>Click icon to add SmartArt graphic</a:t>
            </a:r>
            <a:endParaRPr lang="en-US"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615"/>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18" name="Group 17"/>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c 1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aphic 2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Pictur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noProof="0"/>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09925"/>
            <a:ext cx="1154151" cy="1090789"/>
          </a:xfrm>
        </p:spPr>
        <p:txBody>
          <a:bodyPr/>
          <a:lstStyle/>
          <a:p>
            <a:fld id="{9E3FA76C-C565-46B6-8652-D75785E2521F}" type="slidenum">
              <a:rPr lang="en-US" noProof="0" smtClean="0"/>
              <a:t>‹#›</a:t>
            </a:fld>
            <a:endParaRPr lang="en-US"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noProof="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noProof="0" dirty="0">
                <a:solidFill>
                  <a:schemeClr val="tx1"/>
                </a:solidFill>
                <a:effectLst/>
              </a:rPr>
              <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0" name="Group 9"/>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Pictur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7332" y="4711615"/>
            <a:ext cx="9613862" cy="588535"/>
          </a:xfrm>
        </p:spPr>
        <p:txBody>
          <a:bodyPr anchor="b"/>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2177333"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047994"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77334"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38697" y="4698039"/>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c 23"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25" name="Graphic 2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aphic 2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aphic 2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noProof="0"/>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grpSp>
        <p:nvGrpSpPr>
          <p:cNvPr id="18" name="Group 17"/>
          <p:cNvGrpSpPr/>
          <p:nvPr userDrawn="1"/>
        </p:nvGrpSpPr>
        <p:grpSpPr>
          <a:xfrm rot="10800000">
            <a:off x="99308" y="75467"/>
            <a:ext cx="5378800" cy="5588856"/>
            <a:chOff x="-424090" y="303112"/>
            <a:chExt cx="5378800" cy="5588856"/>
          </a:xfrm>
          <a:solidFill>
            <a:srgbClr val="F6BF73">
              <a:alpha val="30196"/>
            </a:srgbClr>
          </a:solidFill>
        </p:grpSpPr>
        <p:pic>
          <p:nvPicPr>
            <p:cNvPr id="19" name="Graphic 1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aphic 2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aphic 2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a:xfrm>
            <a:off x="8989256" y="5936187"/>
            <a:ext cx="2743200" cy="365125"/>
          </a:xfrm>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a:xfrm>
            <a:off x="2118596" y="5936188"/>
            <a:ext cx="6870660" cy="365125"/>
          </a:xfrm>
        </p:spPr>
        <p:txBody>
          <a:bodyPr/>
          <a:lstStyle/>
          <a:p>
            <a:r>
              <a:rPr lang="en-US" noProof="0" dirty="0"/>
              <a:t>Add a footer</a:t>
            </a:r>
          </a:p>
        </p:txBody>
      </p:sp>
      <p:sp>
        <p:nvSpPr>
          <p:cNvPr id="5" name="Slide Number Placeholder 4"/>
          <p:cNvSpPr>
            <a:spLocks noGrp="1"/>
          </p:cNvSpPr>
          <p:nvPr>
            <p:ph type="sldNum" sz="quarter" idx="12"/>
          </p:nvPr>
        </p:nvSpPr>
        <p:spPr>
          <a:xfrm>
            <a:off x="140493" y="748304"/>
            <a:ext cx="1154151" cy="1090789"/>
          </a:xfrm>
        </p:spPr>
        <p:txBody>
          <a:bodyPr/>
          <a:lstStyle/>
          <a:p>
            <a:fld id="{9E3FA76C-C565-46B6-8652-D75785E2521F}" type="slidenum">
              <a:rPr lang="en-US" noProof="0" smtClean="0"/>
              <a:t>‹#›</a:t>
            </a:fld>
            <a:endParaRPr lang="en-US" noProof="0" dirty="0"/>
          </a:p>
        </p:txBody>
      </p:sp>
      <p:cxnSp>
        <p:nvCxnSpPr>
          <p:cNvPr id="33" name="Straight Connector 32"/>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le 1"/>
          <p:cNvSpPr txBox="1"/>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sz="2400" noProof="0" dirty="0"/>
          </a:p>
        </p:txBody>
      </p:sp>
      <p:cxnSp>
        <p:nvCxnSpPr>
          <p:cNvPr id="38" name="Straight Connector 37"/>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le 50"/>
          <p:cNvSpPr>
            <a:spLocks noGrp="1"/>
          </p:cNvSpPr>
          <p:nvPr>
            <p:ph type="title"/>
          </p:nvPr>
        </p:nvSpPr>
        <p:spPr>
          <a:xfrm>
            <a:off x="2106132" y="735087"/>
            <a:ext cx="3060802" cy="1080938"/>
          </a:xfrm>
        </p:spPr>
        <p:txBody>
          <a:bodyPr anchor="ctr" anchorCtr="0"/>
          <a:lstStyle>
            <a:lvl1pPr algn="ctr">
              <a:defRPr/>
            </a:lvl1pPr>
          </a:lstStyle>
          <a:p>
            <a:r>
              <a:rPr lang="en-US" noProof="0"/>
              <a:t>Click to edit Master title style</a:t>
            </a:r>
          </a:p>
        </p:txBody>
      </p:sp>
      <p:sp>
        <p:nvSpPr>
          <p:cNvPr id="53" name="Text Placeholder 52"/>
          <p:cNvSpPr>
            <a:spLocks noGrp="1"/>
          </p:cNvSpPr>
          <p:nvPr>
            <p:ph type="body" sz="quarter" idx="18"/>
          </p:nvPr>
        </p:nvSpPr>
        <p:spPr>
          <a:xfrm>
            <a:off x="5384611" y="735013"/>
            <a:ext cx="3060700" cy="1081087"/>
          </a:xfrm>
        </p:spPr>
        <p:txBody>
          <a:bodyPr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noProof="0"/>
              <a:t>Click to edit Master text styles</a:t>
            </a:r>
          </a:p>
        </p:txBody>
      </p:sp>
      <p:sp>
        <p:nvSpPr>
          <p:cNvPr id="55" name="Text Placeholder 54"/>
          <p:cNvSpPr>
            <a:spLocks noGrp="1"/>
          </p:cNvSpPr>
          <p:nvPr>
            <p:ph type="body" sz="quarter" idx="19"/>
          </p:nvPr>
        </p:nvSpPr>
        <p:spPr>
          <a:xfrm>
            <a:off x="8662988" y="746125"/>
            <a:ext cx="3070225" cy="1058862"/>
          </a:xfrm>
        </p:spPr>
        <p:txBody>
          <a:bodyPr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a:r>
              <a:rPr lang="en-US" noProof="0"/>
              <a:t>Click to edit Master text styles</a:t>
            </a:r>
          </a:p>
        </p:txBody>
      </p:sp>
      <p:sp>
        <p:nvSpPr>
          <p:cNvPr id="57" name="Content Placeholder 56"/>
          <p:cNvSpPr>
            <a:spLocks noGrp="1"/>
          </p:cNvSpPr>
          <p:nvPr>
            <p:ph sz="quarter" idx="20"/>
          </p:nvPr>
        </p:nvSpPr>
        <p:spPr>
          <a:xfrm>
            <a:off x="2106131" y="2116138"/>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 name="Content Placeholder 56"/>
          <p:cNvSpPr>
            <a:spLocks noGrp="1"/>
          </p:cNvSpPr>
          <p:nvPr>
            <p:ph sz="quarter" idx="21"/>
          </p:nvPr>
        </p:nvSpPr>
        <p:spPr>
          <a:xfrm>
            <a:off x="5384611" y="2103211"/>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 name="Content Placeholder 56"/>
          <p:cNvSpPr>
            <a:spLocks noGrp="1"/>
          </p:cNvSpPr>
          <p:nvPr>
            <p:ph sz="quarter" idx="22"/>
          </p:nvPr>
        </p:nvSpPr>
        <p:spPr>
          <a:xfrm>
            <a:off x="8659892" y="2097613"/>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28" name="Group 27"/>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c 2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31" name="Graphic 3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aphic 3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aphic 3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noProof="0"/>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Multiple Conten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860549" y="2101850"/>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1" name="Group 10"/>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c 11"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4" name="Date Placeholder 3"/>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24" name="Text Placeholder 7"/>
          <p:cNvSpPr>
            <a:spLocks noGrp="1"/>
          </p:cNvSpPr>
          <p:nvPr>
            <p:ph type="body" sz="quarter" idx="14"/>
          </p:nvPr>
        </p:nvSpPr>
        <p:spPr>
          <a:xfrm>
            <a:off x="1860549" y="3044624"/>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7"/>
          <p:cNvSpPr>
            <a:spLocks noGrp="1"/>
          </p:cNvSpPr>
          <p:nvPr>
            <p:ph type="body" sz="quarter" idx="15"/>
          </p:nvPr>
        </p:nvSpPr>
        <p:spPr>
          <a:xfrm>
            <a:off x="1860549" y="3987398"/>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7"/>
          <p:cNvSpPr>
            <a:spLocks noGrp="1"/>
          </p:cNvSpPr>
          <p:nvPr>
            <p:ph type="body" sz="quarter" idx="16"/>
          </p:nvPr>
        </p:nvSpPr>
        <p:spPr>
          <a:xfrm>
            <a:off x="1860549" y="4930171"/>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c 9"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1" name="Graphic 1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828293" y="2742465"/>
            <a:ext cx="8494463" cy="1373070"/>
          </a:xfrm>
        </p:spPr>
        <p:txBody>
          <a:bodyPr anchor="b">
            <a:noAutofit/>
          </a:bodyPr>
          <a:lstStyle>
            <a:lvl1pPr algn="ctr">
              <a:defRPr sz="5400"/>
            </a:lvl1pPr>
          </a:lstStyle>
          <a:p>
            <a:r>
              <a:rPr lang="en-US" noProof="0"/>
              <a:t>Click to edit Master title style</a:t>
            </a:r>
          </a:p>
        </p:txBody>
      </p:sp>
      <p:sp>
        <p:nvSpPr>
          <p:cNvPr id="3" name="Subtitle 2"/>
          <p:cNvSpPr>
            <a:spLocks noGrp="1"/>
          </p:cNvSpPr>
          <p:nvPr>
            <p:ph type="subTitle" idx="1"/>
          </p:nvPr>
        </p:nvSpPr>
        <p:spPr>
          <a:xfrm>
            <a:off x="1828799" y="4394039"/>
            <a:ext cx="8493957" cy="1117687"/>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8112956" y="5936187"/>
            <a:ext cx="2743200" cy="365125"/>
          </a:xfrm>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a:xfrm>
            <a:off x="1242296" y="5936188"/>
            <a:ext cx="6870660" cy="365125"/>
          </a:xfrm>
        </p:spPr>
        <p:txBody>
          <a:bodyPr/>
          <a:lstStyle/>
          <a:p>
            <a:r>
              <a:rPr lang="en-US" noProof="0" dirty="0"/>
              <a:t>Add a footer</a:t>
            </a:r>
          </a:p>
        </p:txBody>
      </p:sp>
      <p:sp>
        <p:nvSpPr>
          <p:cNvPr id="12" name="Rectangle 11"/>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Slide Number Placeholder 5"/>
          <p:cNvSpPr>
            <a:spLocks noGrp="1"/>
          </p:cNvSpPr>
          <p:nvPr>
            <p:ph type="sldNum" sz="quarter" idx="12"/>
          </p:nvPr>
        </p:nvSpPr>
        <p:spPr>
          <a:xfrm>
            <a:off x="10803518" y="2750779"/>
            <a:ext cx="1171888" cy="1356442"/>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Multiple Content">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860549" y="2101850"/>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grpSp>
        <p:nvGrpSpPr>
          <p:cNvPr id="11" name="Group 10"/>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c 11"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4" name="Date Placeholder 3"/>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24" name="Text Placeholder 7"/>
          <p:cNvSpPr>
            <a:spLocks noGrp="1"/>
          </p:cNvSpPr>
          <p:nvPr>
            <p:ph type="body" sz="quarter" idx="14"/>
          </p:nvPr>
        </p:nvSpPr>
        <p:spPr>
          <a:xfrm>
            <a:off x="1860549" y="3044624"/>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7"/>
          <p:cNvSpPr>
            <a:spLocks noGrp="1"/>
          </p:cNvSpPr>
          <p:nvPr>
            <p:ph type="body" sz="quarter" idx="15"/>
          </p:nvPr>
        </p:nvSpPr>
        <p:spPr>
          <a:xfrm>
            <a:off x="1860549" y="3987398"/>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7"/>
          <p:cNvSpPr>
            <a:spLocks noGrp="1"/>
          </p:cNvSpPr>
          <p:nvPr>
            <p:ph type="body" sz="quarter" idx="16"/>
          </p:nvPr>
        </p:nvSpPr>
        <p:spPr>
          <a:xfrm>
            <a:off x="1860549" y="4930171"/>
            <a:ext cx="4433401" cy="823913"/>
          </a:xfrm>
        </p:spPr>
        <p:txBody>
          <a:bodyPr anchor="ctr" anchorCtr="0"/>
          <a:lstStyle>
            <a:lvl1pPr algn="l">
              <a:defRPr/>
            </a:lvl1pPr>
            <a:lvl2pPr algn="l">
              <a:defRPr/>
            </a:lvl2pPr>
            <a:lvl3pPr algn="l">
              <a:defRPr/>
            </a:lvl3pPr>
            <a:lvl4pPr algn="l">
              <a:defRPr/>
            </a:lvl4pPr>
            <a:lvl5pPr algn="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c 11"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Pictur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noProof="0"/>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729455" y="2869895"/>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grpSp>
        <p:nvGrpSpPr>
          <p:cNvPr id="12" name="Group 11"/>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3" name="Content Placeholder 2"/>
          <p:cNvSpPr>
            <a:spLocks noGrp="1"/>
          </p:cNvSpPr>
          <p:nvPr>
            <p:ph sz="half" idx="1"/>
          </p:nvPr>
        </p:nvSpPr>
        <p:spPr>
          <a:xfrm>
            <a:off x="2137645"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051448" y="2336873"/>
            <a:ext cx="4700058" cy="3599316"/>
          </a:xfrm>
        </p:spPr>
        <p:txBody>
          <a:bodyPr anchor="ctr" anchorCtr="0"/>
          <a:lstStyle>
            <a:lvl1pPr algn="ctr">
              <a:defRPr/>
            </a:lvl1pPr>
            <a:lvl2pPr algn="ctr">
              <a:defRPr/>
            </a:lvl2pPr>
            <a:lvl3pPr algn="ctr">
              <a:defRPr/>
            </a:lvl3pPr>
            <a:lvl4pPr algn="ctr">
              <a:defRPr/>
            </a:lvl4pPr>
            <a:lvl5pPr algn="ct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c 14"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aphic 17"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Pictur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noProof="0"/>
              <a:t>Click to edit Master title style</a:t>
            </a:r>
          </a:p>
        </p:txBody>
      </p:sp>
      <p:sp>
        <p:nvSpPr>
          <p:cNvPr id="3" name="Text Placeholder 2"/>
          <p:cNvSpPr>
            <a:spLocks noGrp="1"/>
          </p:cNvSpPr>
          <p:nvPr>
            <p:ph type="body" idx="1"/>
          </p:nvPr>
        </p:nvSpPr>
        <p:spPr>
          <a:xfrm>
            <a:off x="680320" y="2336873"/>
            <a:ext cx="4698358"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594123" y="2336873"/>
            <a:ext cx="4700059"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
        <p:nvSpPr>
          <p:cNvPr id="18" name="Content Placeholder 2"/>
          <p:cNvSpPr>
            <a:spLocks noGrp="1"/>
          </p:cNvSpPr>
          <p:nvPr>
            <p:ph idx="1"/>
          </p:nvPr>
        </p:nvSpPr>
        <p:spPr>
          <a:xfrm>
            <a:off x="2137644" y="2161725"/>
            <a:ext cx="9613861" cy="370264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0" name="Group 9"/>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2" name="Graphic 1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0" name="Group 9"/>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2" name="Graphic 1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17" name="Text Placeholder 16"/>
          <p:cNvSpPr>
            <a:spLocks noGrp="1"/>
          </p:cNvSpPr>
          <p:nvPr>
            <p:ph type="body" sz="quarter" idx="13"/>
          </p:nvPr>
        </p:nvSpPr>
        <p:spPr>
          <a:xfrm>
            <a:off x="1897819" y="2290763"/>
            <a:ext cx="8396362" cy="3100387"/>
          </a:xfrm>
        </p:spPr>
        <p:txBody>
          <a:bodyPr anchor="ctr">
            <a:normAutofit/>
          </a:bodyPr>
          <a:lstStyle>
            <a:lvl1pPr marL="0" indent="0" algn="ctr">
              <a:buNone/>
              <a:defRPr sz="6000"/>
            </a:lvl1pPr>
          </a:lstStyle>
          <a:p>
            <a:pPr lvl="0"/>
            <a:r>
              <a:rPr lang="en-US" noProof="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c 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9" name="Graphic 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aphic 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aphic 1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Pictur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p:txBody>
      </p:sp>
      <p:sp>
        <p:nvSpPr>
          <p:cNvPr id="4" name="Slide Number Placeholder 3"/>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8" name="Group 17"/>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c 11"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Pictur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noProof="0"/>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p:txBody>
      </p:sp>
      <p:sp>
        <p:nvSpPr>
          <p:cNvPr id="6" name="Slide Number Placeholder 5"/>
          <p:cNvSpPr>
            <a:spLocks noGrp="1"/>
          </p:cNvSpPr>
          <p:nvPr>
            <p:ph type="sldNum" sz="quarter" idx="12"/>
          </p:nvPr>
        </p:nvSpPr>
        <p:spPr>
          <a:xfrm>
            <a:off x="10729455" y="2869895"/>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7" name="Group 16"/>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3" name="Content Placeholder 2"/>
          <p:cNvSpPr>
            <a:spLocks noGrp="1"/>
          </p:cNvSpPr>
          <p:nvPr>
            <p:ph idx="1"/>
          </p:nvPr>
        </p:nvSpPr>
        <p:spPr>
          <a:xfrm>
            <a:off x="6438446" y="2336873"/>
            <a:ext cx="5608336" cy="35993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24329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7" name="Group 16"/>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c 17"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432921" y="753227"/>
            <a:ext cx="9613859" cy="1080940"/>
          </a:xfrm>
        </p:spPr>
        <p:txBody>
          <a:bodyPr anchor="ctr">
            <a:normAutofit/>
          </a:bodyPr>
          <a:lstStyle>
            <a:lvl1pPr>
              <a:defRPr sz="3600"/>
            </a:lvl1pPr>
          </a:lstStyle>
          <a:p>
            <a:r>
              <a:rPr lang="en-US" noProof="0"/>
              <a:t>Click to edit Master title style</a:t>
            </a:r>
          </a:p>
        </p:txBody>
      </p:sp>
      <p:sp>
        <p:nvSpPr>
          <p:cNvPr id="4" name="Text Placeholder 3"/>
          <p:cNvSpPr>
            <a:spLocks noGrp="1"/>
          </p:cNvSpPr>
          <p:nvPr>
            <p:ph type="body" sz="half" idx="2"/>
          </p:nvPr>
        </p:nvSpPr>
        <p:spPr>
          <a:xfrm>
            <a:off x="2432922" y="2336872"/>
            <a:ext cx="2620817"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303581"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432921"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40074" y="753227"/>
            <a:ext cx="1154151" cy="1090789"/>
          </a:xfrm>
        </p:spPr>
        <p:txBody>
          <a:bodyPr/>
          <a:lstStyle/>
          <a:p>
            <a:fld id="{9E3FA76C-C565-46B6-8652-D75785E2521F}" type="slidenum">
              <a:rPr lang="en-US" noProof="0" smtClean="0"/>
              <a:t>‹#›</a:t>
            </a:fld>
            <a:endParaRPr lang="en-US" noProof="0" dirty="0"/>
          </a:p>
        </p:txBody>
      </p:sp>
      <p:sp>
        <p:nvSpPr>
          <p:cNvPr id="16" name="Picture Placeholder 2"/>
          <p:cNvSpPr>
            <a:spLocks noGrp="1"/>
          </p:cNvSpPr>
          <p:nvPr>
            <p:ph type="pic" idx="1"/>
          </p:nvPr>
        </p:nvSpPr>
        <p:spPr>
          <a:xfrm>
            <a:off x="5213022" y="2327474"/>
            <a:ext cx="6833757" cy="36087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1090482"/>
          </a:xfrm>
        </p:spPr>
        <p:txBody>
          <a:bodyPr anchor="ctr" anchorCtr="0">
            <a:normAutofit/>
          </a:bodyPr>
          <a:lstStyle>
            <a:lvl1pPr>
              <a:defRPr sz="2400"/>
            </a:lvl1pPr>
          </a:lstStyle>
          <a:p>
            <a:r>
              <a:rPr lang="en-US" noProof="0"/>
              <a:t>Click to edit Master title style</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309"/>
            <a:ext cx="1154151" cy="1090789"/>
          </a:xfrm>
        </p:spPr>
        <p:txBody>
          <a:bodyPr/>
          <a:lstStyle/>
          <a:p>
            <a:fld id="{9E3FA76C-C565-46B6-8652-D75785E2521F}" type="slidenum">
              <a:rPr lang="en-US" noProof="0" smtClean="0"/>
              <a:t>‹#›</a:t>
            </a:fld>
            <a:endParaRPr lang="en-US" noProof="0" dirty="0"/>
          </a:p>
        </p:txBody>
      </p:sp>
      <p:sp>
        <p:nvSpPr>
          <p:cNvPr id="13" name="SmartArt Placeholder 12"/>
          <p:cNvSpPr>
            <a:spLocks noGrp="1"/>
          </p:cNvSpPr>
          <p:nvPr>
            <p:ph type="pic" sz="quarter" idx="13" hasCustomPrompt="1"/>
          </p:nvPr>
        </p:nvSpPr>
        <p:spPr>
          <a:xfrm>
            <a:off x="680321" y="386862"/>
            <a:ext cx="9614617" cy="3867638"/>
          </a:xfrm>
        </p:spPr>
        <p:txBody>
          <a:bodyPr/>
          <a:lstStyle/>
          <a:p>
            <a:r>
              <a:rPr lang="en-US" noProof="0"/>
              <a:t>Click icon to add SmartArt graphic</a:t>
            </a:r>
            <a:endParaRPr lang="en-US" noProof="0"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12" name="Group 11"/>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11615"/>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grpSp>
        <p:nvGrpSpPr>
          <p:cNvPr id="18" name="Group 17"/>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c 1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aphic 2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Pictur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noProof="0"/>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a:xfrm>
            <a:off x="10729455" y="4709925"/>
            <a:ext cx="1154151" cy="1090789"/>
          </a:xfrm>
        </p:spPr>
        <p:txBody>
          <a:bodyPr/>
          <a:lstStyle/>
          <a:p>
            <a:fld id="{9E3FA76C-C565-46B6-8652-D75785E2521F}" type="slidenum">
              <a:rPr lang="en-US" noProof="0" smtClean="0"/>
              <a:t>‹#›</a:t>
            </a:fld>
            <a:endParaRPr lang="en-US" noProof="0"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noProof="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noProof="0" dirty="0">
                <a:solidFill>
                  <a:schemeClr val="tx1"/>
                </a:solidFill>
                <a:effectLst/>
              </a:rPr>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grpSp>
        <p:nvGrpSpPr>
          <p:cNvPr id="10" name="Group 9"/>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Pictur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77332" y="4711615"/>
            <a:ext cx="9613862" cy="588535"/>
          </a:xfrm>
        </p:spPr>
        <p:txBody>
          <a:bodyPr anchor="b"/>
          <a:lstStyle>
            <a:lvl1pPr>
              <a:defRPr sz="3200"/>
            </a:lvl1pPr>
          </a:lstStyle>
          <a:p>
            <a:r>
              <a:rPr lang="en-US" noProof="0"/>
              <a:t>Click to edit Master title style</a:t>
            </a:r>
          </a:p>
        </p:txBody>
      </p:sp>
      <p:sp>
        <p:nvSpPr>
          <p:cNvPr id="4" name="Text Placeholder 3"/>
          <p:cNvSpPr>
            <a:spLocks noGrp="1"/>
          </p:cNvSpPr>
          <p:nvPr>
            <p:ph type="body" sz="half" idx="2"/>
          </p:nvPr>
        </p:nvSpPr>
        <p:spPr>
          <a:xfrm>
            <a:off x="2177333"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9047994"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77334"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38697" y="4698039"/>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grpSp>
        <p:nvGrpSpPr>
          <p:cNvPr id="23" name="Group 22"/>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c 23"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25" name="Graphic 2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aphic 2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aphic 2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noProof="0"/>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Column">
    <p:spTree>
      <p:nvGrpSpPr>
        <p:cNvPr id="1" name=""/>
        <p:cNvGrpSpPr/>
        <p:nvPr/>
      </p:nvGrpSpPr>
      <p:grpSpPr>
        <a:xfrm>
          <a:off x="0" y="0"/>
          <a:ext cx="0" cy="0"/>
          <a:chOff x="0" y="0"/>
          <a:chExt cx="0" cy="0"/>
        </a:xfrm>
      </p:grpSpPr>
      <p:grpSp>
        <p:nvGrpSpPr>
          <p:cNvPr id="18" name="Group 17"/>
          <p:cNvGrpSpPr/>
          <p:nvPr userDrawn="1"/>
        </p:nvGrpSpPr>
        <p:grpSpPr>
          <a:xfrm rot="10800000">
            <a:off x="99308" y="75467"/>
            <a:ext cx="5378800" cy="5588856"/>
            <a:chOff x="-424090" y="303112"/>
            <a:chExt cx="5378800" cy="5588856"/>
          </a:xfrm>
          <a:solidFill>
            <a:srgbClr val="F6BF73">
              <a:alpha val="30196"/>
            </a:srgbClr>
          </a:solidFill>
        </p:grpSpPr>
        <p:pic>
          <p:nvPicPr>
            <p:cNvPr id="19" name="Graphic 1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20" name="Graphic 19"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aphic 2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aphic 2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aphic 2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Pictur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Pictur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Date Placeholder 2"/>
          <p:cNvSpPr>
            <a:spLocks noGrp="1"/>
          </p:cNvSpPr>
          <p:nvPr>
            <p:ph type="dt" sz="half" idx="10"/>
          </p:nvPr>
        </p:nvSpPr>
        <p:spPr>
          <a:xfrm>
            <a:off x="8989256" y="5936187"/>
            <a:ext cx="2743200" cy="365125"/>
          </a:xfrm>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a:xfrm>
            <a:off x="2118596" y="5936188"/>
            <a:ext cx="6870660" cy="365125"/>
          </a:xfrm>
        </p:spPr>
        <p:txBody>
          <a:bodyPr/>
          <a:lstStyle/>
          <a:p>
            <a:r>
              <a:rPr lang="en-US" noProof="0" dirty="0"/>
              <a:t>Add a footer</a:t>
            </a:r>
          </a:p>
        </p:txBody>
      </p:sp>
      <p:sp>
        <p:nvSpPr>
          <p:cNvPr id="5" name="Slide Number Placeholder 4"/>
          <p:cNvSpPr>
            <a:spLocks noGrp="1"/>
          </p:cNvSpPr>
          <p:nvPr>
            <p:ph type="sldNum" sz="quarter" idx="12"/>
          </p:nvPr>
        </p:nvSpPr>
        <p:spPr>
          <a:xfrm>
            <a:off x="140493" y="748304"/>
            <a:ext cx="1154151" cy="1090789"/>
          </a:xfrm>
        </p:spPr>
        <p:txBody>
          <a:bodyPr/>
          <a:lstStyle/>
          <a:p>
            <a:fld id="{9E3FA76C-C565-46B6-8652-D75785E2521F}" type="slidenum">
              <a:rPr lang="en-US" noProof="0" smtClean="0"/>
              <a:t>‹#›</a:t>
            </a:fld>
            <a:endParaRPr lang="en-US" noProof="0" dirty="0"/>
          </a:p>
        </p:txBody>
      </p:sp>
      <p:cxnSp>
        <p:nvCxnSpPr>
          <p:cNvPr id="33" name="Straight Connector 32"/>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le 1"/>
          <p:cNvSpPr txBox="1"/>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endParaRPr lang="en-US" sz="2400" noProof="0" dirty="0"/>
          </a:p>
        </p:txBody>
      </p:sp>
      <p:cxnSp>
        <p:nvCxnSpPr>
          <p:cNvPr id="38" name="Straight Connector 37"/>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le 50"/>
          <p:cNvSpPr>
            <a:spLocks noGrp="1"/>
          </p:cNvSpPr>
          <p:nvPr>
            <p:ph type="title"/>
          </p:nvPr>
        </p:nvSpPr>
        <p:spPr>
          <a:xfrm>
            <a:off x="2106132" y="735087"/>
            <a:ext cx="3060802" cy="1080938"/>
          </a:xfrm>
        </p:spPr>
        <p:txBody>
          <a:bodyPr anchor="ctr" anchorCtr="0"/>
          <a:lstStyle>
            <a:lvl1pPr algn="ctr">
              <a:defRPr/>
            </a:lvl1pPr>
          </a:lstStyle>
          <a:p>
            <a:r>
              <a:rPr lang="en-US" noProof="0"/>
              <a:t>Click to edit Master title style</a:t>
            </a:r>
          </a:p>
        </p:txBody>
      </p:sp>
      <p:sp>
        <p:nvSpPr>
          <p:cNvPr id="53" name="Text Placeholder 52"/>
          <p:cNvSpPr>
            <a:spLocks noGrp="1"/>
          </p:cNvSpPr>
          <p:nvPr>
            <p:ph type="body" sz="quarter" idx="18"/>
          </p:nvPr>
        </p:nvSpPr>
        <p:spPr>
          <a:xfrm>
            <a:off x="5384611" y="735013"/>
            <a:ext cx="3060700" cy="1081087"/>
          </a:xfrm>
        </p:spPr>
        <p:txBody>
          <a:bodyPr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noProof="0"/>
              <a:t>Click to edit Master text styles</a:t>
            </a:r>
          </a:p>
        </p:txBody>
      </p:sp>
      <p:sp>
        <p:nvSpPr>
          <p:cNvPr id="55" name="Text Placeholder 54"/>
          <p:cNvSpPr>
            <a:spLocks noGrp="1"/>
          </p:cNvSpPr>
          <p:nvPr>
            <p:ph type="body" sz="quarter" idx="19"/>
          </p:nvPr>
        </p:nvSpPr>
        <p:spPr>
          <a:xfrm>
            <a:off x="8662988" y="746125"/>
            <a:ext cx="3070225" cy="1058862"/>
          </a:xfrm>
        </p:spPr>
        <p:txBody>
          <a:bodyPr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a:r>
              <a:rPr lang="en-US" noProof="0"/>
              <a:t>Click to edit Master text styles</a:t>
            </a:r>
          </a:p>
        </p:txBody>
      </p:sp>
      <p:sp>
        <p:nvSpPr>
          <p:cNvPr id="57" name="Content Placeholder 56"/>
          <p:cNvSpPr>
            <a:spLocks noGrp="1"/>
          </p:cNvSpPr>
          <p:nvPr>
            <p:ph sz="quarter" idx="20"/>
          </p:nvPr>
        </p:nvSpPr>
        <p:spPr>
          <a:xfrm>
            <a:off x="2106131" y="2116138"/>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8" name="Content Placeholder 56"/>
          <p:cNvSpPr>
            <a:spLocks noGrp="1"/>
          </p:cNvSpPr>
          <p:nvPr>
            <p:ph sz="quarter" idx="21"/>
          </p:nvPr>
        </p:nvSpPr>
        <p:spPr>
          <a:xfrm>
            <a:off x="5384611" y="2103211"/>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 name="Content Placeholder 56"/>
          <p:cNvSpPr>
            <a:spLocks noGrp="1"/>
          </p:cNvSpPr>
          <p:nvPr>
            <p:ph sz="quarter" idx="22"/>
          </p:nvPr>
        </p:nvSpPr>
        <p:spPr>
          <a:xfrm>
            <a:off x="8659892" y="2097613"/>
            <a:ext cx="3060802" cy="371316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grpSp>
        <p:nvGrpSpPr>
          <p:cNvPr id="28" name="Group 27"/>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c 28"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31" name="Graphic 30"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aphic 3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aphic 3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Pictur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noProof="0"/>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noProof="0"/>
              <a:t>Click icon to add picture</a:t>
            </a:r>
            <a:endParaRPr lang="en-US" noProof="0"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2" name="Group 11"/>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a:fillRect/>
            </a:stretch>
          </p:blipFill>
          <p:spPr bwMode="ltGray">
            <a:xfrm>
              <a:off x="8994950" y="0"/>
              <a:ext cx="3197050" cy="3421066"/>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p:txBody>
      </p:sp>
      <p:sp>
        <p:nvSpPr>
          <p:cNvPr id="7" name="Slide Number Placeholder 6"/>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grpSp>
        <p:nvGrpSpPr>
          <p:cNvPr id="12" name="Group 11"/>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3" name="Content Placeholder 2"/>
          <p:cNvSpPr>
            <a:spLocks noGrp="1"/>
          </p:cNvSpPr>
          <p:nvPr>
            <p:ph sz="half" idx="1"/>
          </p:nvPr>
        </p:nvSpPr>
        <p:spPr>
          <a:xfrm>
            <a:off x="2137645" y="2336873"/>
            <a:ext cx="4698358" cy="359931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051448" y="2336873"/>
            <a:ext cx="4700058" cy="3599316"/>
          </a:xfrm>
        </p:spPr>
        <p:txBody>
          <a:bodyPr anchor="ctr" anchorCtr="0"/>
          <a:lstStyle>
            <a:lvl1pPr algn="ctr">
              <a:defRPr/>
            </a:lvl1pPr>
            <a:lvl2pPr algn="ctr">
              <a:defRPr/>
            </a:lvl2pPr>
            <a:lvl3pPr algn="ctr">
              <a:defRPr/>
            </a:lvl3pPr>
            <a:lvl4pPr algn="ctr">
              <a:defRPr/>
            </a:lvl4pPr>
            <a:lvl5pPr algn="ct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4" name="Group 13"/>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c 14"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aphic 17"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aphic 18"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Pictur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noProof="0"/>
              <a:t>Click to edit Master title style</a:t>
            </a:r>
          </a:p>
        </p:txBody>
      </p:sp>
      <p:sp>
        <p:nvSpPr>
          <p:cNvPr id="3" name="Text Placeholder 2"/>
          <p:cNvSpPr>
            <a:spLocks noGrp="1"/>
          </p:cNvSpPr>
          <p:nvPr>
            <p:ph type="body" idx="1"/>
          </p:nvPr>
        </p:nvSpPr>
        <p:spPr>
          <a:xfrm>
            <a:off x="680320" y="2336873"/>
            <a:ext cx="4698358"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5594123" y="2336873"/>
            <a:ext cx="4700059"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p:txBody>
      </p:sp>
      <p:sp>
        <p:nvSpPr>
          <p:cNvPr id="9" name="Slide Number Placeholder 8"/>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2" name="Group 11"/>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c 12"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c 15"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c 16"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Pictur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37646" y="753228"/>
            <a:ext cx="9613861" cy="1080938"/>
          </a:xfrm>
        </p:spPr>
        <p:txBody>
          <a:bodyPr/>
          <a:lstStyle/>
          <a:p>
            <a:r>
              <a:rPr lang="en-US" noProof="0"/>
              <a:t>Click to edit Master title style</a:t>
            </a:r>
          </a:p>
        </p:txBody>
      </p:sp>
      <p:sp>
        <p:nvSpPr>
          <p:cNvPr id="5" name="Date Placeholder 4"/>
          <p:cNvSpPr>
            <a:spLocks noGrp="1"/>
          </p:cNvSpPr>
          <p:nvPr>
            <p:ph type="dt" sz="half" idx="10"/>
          </p:nvPr>
        </p:nvSpPr>
        <p:spPr>
          <a:xfrm>
            <a:off x="9008306" y="5936187"/>
            <a:ext cx="2743200" cy="365125"/>
          </a:xfrm>
        </p:spPr>
        <p:txBody>
          <a:bodyPr/>
          <a:lstStyle/>
          <a:p>
            <a:fld id="{616D6166-2B42-4F11-BAA6-8ABAE1BE810C}" type="datetimeFigureOut">
              <a:rPr lang="en-US" noProof="0" smtClean="0"/>
              <a:t>1/13/2023</a:t>
            </a:fld>
            <a:endParaRPr lang="en-US" noProof="0" dirty="0"/>
          </a:p>
        </p:txBody>
      </p:sp>
      <p:sp>
        <p:nvSpPr>
          <p:cNvPr id="6" name="Footer Placeholder 5"/>
          <p:cNvSpPr>
            <a:spLocks noGrp="1"/>
          </p:cNvSpPr>
          <p:nvPr>
            <p:ph type="ftr" sz="quarter" idx="11"/>
          </p:nvPr>
        </p:nvSpPr>
        <p:spPr>
          <a:xfrm>
            <a:off x="2137646" y="5936188"/>
            <a:ext cx="6870660" cy="365125"/>
          </a:xfrm>
        </p:spPr>
        <p:txBody>
          <a:bodyPr/>
          <a:lstStyle/>
          <a:p>
            <a:r>
              <a:rPr lang="en-US" noProof="0" dirty="0"/>
              <a:t>Add a footer</a:t>
            </a:r>
          </a:p>
        </p:txBody>
      </p:sp>
      <p:sp>
        <p:nvSpPr>
          <p:cNvPr id="7" name="Slide Number Placeholder 6"/>
          <p:cNvSpPr>
            <a:spLocks noGrp="1"/>
          </p:cNvSpPr>
          <p:nvPr>
            <p:ph type="sldNum" sz="quarter" idx="12"/>
          </p:nvPr>
        </p:nvSpPr>
        <p:spPr>
          <a:xfrm>
            <a:off x="156705" y="753227"/>
            <a:ext cx="1154151" cy="1090789"/>
          </a:xfrm>
        </p:spPr>
        <p:txBody>
          <a:bodyPr/>
          <a:lstStyle/>
          <a:p>
            <a:fld id="{9E3FA76C-C565-46B6-8652-D75785E2521F}" type="slidenum">
              <a:rPr lang="en-US" noProof="0" smtClean="0"/>
              <a:t>‹#›</a:t>
            </a:fld>
            <a:endParaRPr lang="en-US" noProof="0" dirty="0"/>
          </a:p>
        </p:txBody>
      </p:sp>
      <p:sp>
        <p:nvSpPr>
          <p:cNvPr id="18" name="Content Placeholder 2"/>
          <p:cNvSpPr>
            <a:spLocks noGrp="1"/>
          </p:cNvSpPr>
          <p:nvPr>
            <p:ph idx="1"/>
          </p:nvPr>
        </p:nvSpPr>
        <p:spPr>
          <a:xfrm>
            <a:off x="2137644" y="2161725"/>
            <a:ext cx="9613861" cy="370264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0" name="Group 9"/>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2" name="Graphic 1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10" name="Group 9"/>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c 10" descr="Single gea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a:fillRect/>
            </a:stretch>
          </p:blipFill>
          <p:spPr>
            <a:xfrm rot="5400000">
              <a:off x="1442081" y="2451153"/>
              <a:ext cx="3275424" cy="3606205"/>
            </a:xfrm>
            <a:prstGeom prst="rect">
              <a:avLst/>
            </a:prstGeom>
          </p:spPr>
        </p:pic>
        <p:pic>
          <p:nvPicPr>
            <p:cNvPr id="12" name="Graphic 11"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c 12"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c 13"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c 14" descr="Single gea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Pictur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616D6166-2B42-4F11-BAA6-8ABAE1BE810C}" type="datetimeFigureOut">
              <a:rPr lang="en-US" noProof="0" smtClean="0"/>
              <a:t>1/13/2023</a:t>
            </a:fld>
            <a:endParaRPr lang="en-US" noProof="0" dirty="0"/>
          </a:p>
        </p:txBody>
      </p:sp>
      <p:sp>
        <p:nvSpPr>
          <p:cNvPr id="4" name="Footer Placeholder 3"/>
          <p:cNvSpPr>
            <a:spLocks noGrp="1"/>
          </p:cNvSpPr>
          <p:nvPr>
            <p:ph type="ftr" sz="quarter" idx="11"/>
          </p:nvPr>
        </p:nvSpPr>
        <p:spPr/>
        <p:txBody>
          <a:bodyPr/>
          <a:lstStyle/>
          <a:p>
            <a:r>
              <a:rPr lang="en-US" noProof="0" dirty="0"/>
              <a:t>Add a footer</a:t>
            </a:r>
          </a:p>
        </p:txBody>
      </p:sp>
      <p:sp>
        <p:nvSpPr>
          <p:cNvPr id="5" name="Slide Number Placeholder 4"/>
          <p:cNvSpPr>
            <a:spLocks noGrp="1"/>
          </p:cNvSpPr>
          <p:nvPr>
            <p:ph type="sldNum" sz="quarter" idx="12"/>
          </p:nvPr>
        </p:nvSpPr>
        <p:spPr/>
        <p:txBody>
          <a:bodyPr/>
          <a:lstStyle/>
          <a:p>
            <a:fld id="{9E3FA76C-C565-46B6-8652-D75785E2521F}" type="slidenum">
              <a:rPr lang="en-US" noProof="0" smtClean="0"/>
              <a:t>‹#›</a:t>
            </a:fld>
            <a:endParaRPr lang="en-US" noProof="0" dirty="0"/>
          </a:p>
        </p:txBody>
      </p:sp>
      <p:sp>
        <p:nvSpPr>
          <p:cNvPr id="17" name="Text Placeholder 16"/>
          <p:cNvSpPr>
            <a:spLocks noGrp="1"/>
          </p:cNvSpPr>
          <p:nvPr>
            <p:ph type="body" sz="quarter" idx="13"/>
          </p:nvPr>
        </p:nvSpPr>
        <p:spPr>
          <a:xfrm>
            <a:off x="1897819" y="2290763"/>
            <a:ext cx="8396362" cy="3100387"/>
          </a:xfrm>
        </p:spPr>
        <p:txBody>
          <a:bodyPr anchor="ctr">
            <a:normAutofit/>
          </a:bodyPr>
          <a:lstStyle>
            <a:lvl1pPr marL="0" indent="0" algn="ctr">
              <a:buNone/>
              <a:defRPr sz="6000"/>
            </a:lvl1pPr>
          </a:lstStyle>
          <a:p>
            <a:pPr lvl="0"/>
            <a:r>
              <a:rPr lang="en-US" noProof="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6000"/>
                <a:shade val="100000"/>
                <a:hueMod val="270000"/>
                <a:satMod val="200000"/>
                <a:lumMod val="128000"/>
              </a:schemeClr>
            </a:gs>
            <a:gs pos="22389">
              <a:srgbClr val="E86918"/>
            </a:gs>
            <a:gs pos="15400">
              <a:srgbClr val="ED731C"/>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E3FA76C-C565-46B6-8652-D75785E2521F}" type="slidenum">
              <a:rPr lang="en-US" noProof="0" smtClean="0"/>
              <a:t>‹#›</a:t>
            </a:fld>
            <a:endParaRPr lang="en-US"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6000"/>
                <a:shade val="100000"/>
                <a:hueMod val="270000"/>
                <a:satMod val="200000"/>
                <a:lumMod val="128000"/>
              </a:schemeClr>
            </a:gs>
            <a:gs pos="22389">
              <a:srgbClr val="E86918"/>
            </a:gs>
            <a:gs pos="15400">
              <a:srgbClr val="ED731C"/>
            </a:gs>
            <a:gs pos="50000">
              <a:schemeClr val="bg2">
                <a:shade val="100000"/>
                <a:hueMod val="100000"/>
                <a:satMod val="110000"/>
                <a:lumMod val="130000"/>
              </a:schemeClr>
            </a:gs>
            <a:gs pos="100000">
              <a:schemeClr val="bg2">
                <a:shade val="78000"/>
                <a:hueMod val="44000"/>
                <a:satMod val="200000"/>
                <a:lumMod val="69000"/>
              </a:schemeClr>
            </a:gs>
          </a:gsLst>
          <a:lin ang="2520000" scaled="0"/>
          <a:tileRect/>
        </a:gradFill>
        <a:effectLst/>
      </p:bgPr>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16D6166-2B42-4F11-BAA6-8ABAE1BE810C}" type="datetimeFigureOut">
              <a:rPr lang="en-US" noProof="0" smtClean="0"/>
              <a:t>1/13/2023</a:t>
            </a:fld>
            <a:endParaRPr lang="en-US" noProof="0"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noProof="0" dirty="0"/>
              <a:t>Add a footer</a:t>
            </a:r>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9E3FA76C-C565-46B6-8652-D75785E2521F}" type="slidenum">
              <a:rPr lang="en-US" noProof="0" smtClean="0"/>
              <a:t>‹#›</a:t>
            </a:fld>
            <a:endParaRPr lang="en-US" noProof="0" dirty="0"/>
          </a:p>
        </p:txBody>
      </p:sp>
    </p:spTree>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A7A429-4FA7-6D66-31FF-BCD44F88D8D4}"/>
              </a:ext>
            </a:extLst>
          </p:cNvPr>
          <p:cNvSpPr/>
          <p:nvPr/>
        </p:nvSpPr>
        <p:spPr>
          <a:xfrm>
            <a:off x="2134708" y="-125441"/>
            <a:ext cx="7765267" cy="5201424"/>
          </a:xfrm>
          <a:prstGeom prst="rect">
            <a:avLst/>
          </a:prstGeom>
          <a:noFill/>
        </p:spPr>
        <p:txBody>
          <a:bodyPr wrap="none" lIns="91440" tIns="45720" rIns="91440" bIns="45720">
            <a:spAutoFit/>
            <a:scene3d>
              <a:camera prst="perspectiveAbove"/>
              <a:lightRig rig="threePt" dir="t"/>
            </a:scene3d>
          </a:bodyPr>
          <a:lstStyle/>
          <a:p>
            <a:pPr algn="ctr"/>
            <a:r>
              <a:rPr lang="en-US" sz="16600" b="1" cap="none" spc="0" dirty="0">
                <a:ln w="9525">
                  <a:solidFill>
                    <a:schemeClr val="bg1"/>
                  </a:solidFill>
                  <a:prstDash val="solid"/>
                </a:ln>
                <a:solidFill>
                  <a:schemeClr val="tx1"/>
                </a:solidFill>
                <a:effectLst>
                  <a:glow rad="228600">
                    <a:schemeClr val="accent6">
                      <a:satMod val="175000"/>
                      <a:alpha val="40000"/>
                    </a:schemeClr>
                  </a:glow>
                  <a:outerShdw blurRad="60007" dist="200025" dir="15000000" sy="30000" kx="-1800000" algn="bl" rotWithShape="0">
                    <a:prstClr val="black">
                      <a:alpha val="32000"/>
                    </a:prstClr>
                  </a:outerShdw>
                </a:effectLst>
              </a:rPr>
              <a:t>TAAS</a:t>
            </a:r>
          </a:p>
          <a:p>
            <a:pPr algn="ctr"/>
            <a:r>
              <a:rPr lang="en-US" sz="16600" b="1" dirty="0">
                <a:ln w="9525">
                  <a:solidFill>
                    <a:schemeClr val="bg1"/>
                  </a:solidFill>
                  <a:prstDash val="solid"/>
                </a:ln>
                <a:effectLst>
                  <a:glow rad="228600">
                    <a:schemeClr val="accent6">
                      <a:satMod val="175000"/>
                      <a:alpha val="40000"/>
                    </a:schemeClr>
                  </a:glow>
                  <a:outerShdw blurRad="60007" dist="200025" dir="15000000" sy="30000" kx="-1800000" algn="bl" rotWithShape="0">
                    <a:prstClr val="black">
                      <a:alpha val="32000"/>
                    </a:prstClr>
                  </a:outerShdw>
                </a:effectLst>
              </a:rPr>
              <a:t>SYSTEM</a:t>
            </a:r>
            <a:endParaRPr lang="en-US" sz="16600" b="1" cap="none" spc="0" dirty="0">
              <a:ln w="9525">
                <a:solidFill>
                  <a:schemeClr val="bg1"/>
                </a:solidFill>
                <a:prstDash val="solid"/>
              </a:ln>
              <a:solidFill>
                <a:schemeClr val="tx1"/>
              </a:solidFill>
              <a:effectLst>
                <a:glow rad="228600">
                  <a:schemeClr val="accent6">
                    <a:satMod val="175000"/>
                    <a:alpha val="40000"/>
                  </a:schemeClr>
                </a:glow>
                <a:outerShdw blurRad="60007" dist="200025" dir="15000000" sy="30000" kx="-1800000" algn="bl" rotWithShape="0">
                  <a:prstClr val="black">
                    <a:alpha val="32000"/>
                  </a:prstClr>
                </a:outerShdw>
              </a:effectLst>
            </a:endParaRPr>
          </a:p>
        </p:txBody>
      </p:sp>
      <p:sp>
        <p:nvSpPr>
          <p:cNvPr id="7" name="Rectangle 6">
            <a:extLst>
              <a:ext uri="{FF2B5EF4-FFF2-40B4-BE49-F238E27FC236}">
                <a16:creationId xmlns:a16="http://schemas.microsoft.com/office/drawing/2014/main" id="{CB854C6B-7BEB-5792-0B53-D5902374C2C0}"/>
              </a:ext>
            </a:extLst>
          </p:cNvPr>
          <p:cNvSpPr/>
          <p:nvPr/>
        </p:nvSpPr>
        <p:spPr>
          <a:xfrm>
            <a:off x="377639" y="5075983"/>
            <a:ext cx="11436721"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THERMAL AIDED AIR STERLIZATION </a:t>
            </a:r>
          </a:p>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SYSTEM</a:t>
            </a:r>
          </a:p>
        </p:txBody>
      </p:sp>
    </p:spTree>
    <p:extLst>
      <p:ext uri="{BB962C8B-B14F-4D97-AF65-F5344CB8AC3E}">
        <p14:creationId xmlns:p14="http://schemas.microsoft.com/office/powerpoint/2010/main" val="6475251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(2002-2021)SARS and MERS:-</a:t>
            </a:r>
          </a:p>
        </p:txBody>
      </p:sp>
      <p:sp>
        <p:nvSpPr>
          <p:cNvPr id="3" name="Text Placeholder 2"/>
          <p:cNvSpPr>
            <a:spLocks noGrp="1"/>
          </p:cNvSpPr>
          <p:nvPr>
            <p:ph type="body" idx="1"/>
          </p:nvPr>
        </p:nvSpPr>
        <p:spPr>
          <a:xfrm>
            <a:off x="469265" y="2131695"/>
            <a:ext cx="4909185" cy="641985"/>
          </a:xfrm>
        </p:spPr>
        <p:txBody>
          <a:bodyPr>
            <a:normAutofit/>
          </a:bodyPr>
          <a:lstStyle/>
          <a:p>
            <a:r>
              <a:rPr lang="en-US" sz="2800">
                <a:highlight>
                  <a:srgbClr val="000000"/>
                </a:highlight>
              </a:rPr>
              <a:t>2002-2003:- SARS-CoV   </a:t>
            </a:r>
          </a:p>
        </p:txBody>
      </p:sp>
      <p:sp>
        <p:nvSpPr>
          <p:cNvPr id="4" name="Content Placeholder 3"/>
          <p:cNvSpPr>
            <a:spLocks noGrp="1"/>
          </p:cNvSpPr>
          <p:nvPr>
            <p:ph sz="half" idx="2"/>
          </p:nvPr>
        </p:nvSpPr>
        <p:spPr>
          <a:xfrm>
            <a:off x="287655" y="2863850"/>
            <a:ext cx="5391785" cy="3793490"/>
          </a:xfrm>
        </p:spPr>
        <p:txBody>
          <a:bodyPr/>
          <a:lstStyle/>
          <a:p>
            <a:r>
              <a:rPr lang="en-US" sz="1800"/>
              <a:t>Severe acute respiratory syndrome coronavirus (SARS-CoV), which causes SARS, is found in China. From late 2002 to late 2003, it causes about 8,000 illnesses and 700 deaths. It spreads to 29 countries and then it disappears. Researchers continue to study and develop vaccines for SARS-CoV.</a:t>
            </a:r>
          </a:p>
          <a:p>
            <a:r>
              <a:rPr lang="en-US" sz="1800"/>
              <a:t>​Severe acute respiratory syndrome (SARS) is a life-threatening disease caused by a novel coronavirus termed SARS-CoV.. The virus was inactivated by ultraviolet light (UV) at 254 nm, heat treatment of 65 °C or greater, alkaline (pH &gt; 12) or acidic (pH &lt; 3) conditions, formalin and glutaraldehyde treatments​</a:t>
            </a:r>
          </a:p>
        </p:txBody>
      </p:sp>
      <p:sp>
        <p:nvSpPr>
          <p:cNvPr id="5" name="Text Placeholder 4"/>
          <p:cNvSpPr>
            <a:spLocks noGrp="1"/>
          </p:cNvSpPr>
          <p:nvPr>
            <p:ph type="body" sz="quarter" idx="3"/>
          </p:nvPr>
        </p:nvSpPr>
        <p:spPr>
          <a:xfrm>
            <a:off x="5909945" y="2004695"/>
            <a:ext cx="5772785" cy="768985"/>
          </a:xfrm>
        </p:spPr>
        <p:txBody>
          <a:bodyPr/>
          <a:lstStyle/>
          <a:p>
            <a:r>
              <a:rPr lang="en-US" sz="3200">
                <a:highlight>
                  <a:srgbClr val="000000"/>
                </a:highlight>
              </a:rPr>
              <a:t>2012:- MERS-CoV</a:t>
            </a:r>
          </a:p>
        </p:txBody>
      </p:sp>
      <p:sp>
        <p:nvSpPr>
          <p:cNvPr id="6" name="Content Placeholder 5"/>
          <p:cNvSpPr>
            <a:spLocks noGrp="1"/>
          </p:cNvSpPr>
          <p:nvPr>
            <p:ph sz="quarter" idx="4"/>
          </p:nvPr>
        </p:nvSpPr>
        <p:spPr>
          <a:xfrm>
            <a:off x="5731510" y="2773680"/>
            <a:ext cx="5951220" cy="3706495"/>
          </a:xfrm>
        </p:spPr>
        <p:txBody>
          <a:bodyPr>
            <a:normAutofit/>
          </a:bodyPr>
          <a:lstStyle/>
          <a:p>
            <a:r>
              <a:rPr lang="en-US" sz="2000"/>
              <a:t>Middle East respiratory syndrome coronavirus (MERS-CoV), which causes MERS, is found in Saudi Arabia. It has caused about 2,500 cases and 800 deaths. Many researchers continue to study and develop vaccines for MERS-CoV.​</a:t>
            </a:r>
          </a:p>
          <a:p>
            <a:r>
              <a:rPr lang="en-US" sz="2000"/>
              <a:t>Increasing temperature to 65°C had a strong negative effect on viral infectivity as virucidy dropped significantly to 1 minute.​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a:t>2020 CORONAVIRUS (COVID-19)</a:t>
            </a:r>
            <a:r>
              <a:rPr lang="en-US" sz="6000"/>
              <a:t>:-</a:t>
            </a:r>
          </a:p>
        </p:txBody>
      </p:sp>
      <p:sp>
        <p:nvSpPr>
          <p:cNvPr id="8" name="Content Placeholder 7"/>
          <p:cNvSpPr>
            <a:spLocks noGrp="1"/>
          </p:cNvSpPr>
          <p:nvPr>
            <p:ph idx="1"/>
          </p:nvPr>
        </p:nvSpPr>
        <p:spPr>
          <a:xfrm>
            <a:off x="628650" y="2161540"/>
            <a:ext cx="11122660" cy="4486275"/>
          </a:xfrm>
        </p:spPr>
        <p:txBody>
          <a:bodyPr>
            <a:normAutofit lnSpcReduction="10000"/>
          </a:bodyPr>
          <a:lstStyle/>
          <a:p>
            <a:r>
              <a:rPr lang="en-US" dirty="0"/>
              <a:t>The virus ‘</a:t>
            </a:r>
            <a:r>
              <a:rPr lang="en-US" u="sng" dirty="0"/>
              <a:t>Severe acute respiratory syndrome coronavirus 2 (SARS-CoV-2</a:t>
            </a:r>
            <a:r>
              <a:rPr lang="en-US" dirty="0"/>
              <a:t>)’, the virus that causes COVID-19​.</a:t>
            </a:r>
          </a:p>
          <a:p>
            <a:r>
              <a:rPr lang="en-US" dirty="0"/>
              <a:t>2019:-A new coronavirus called severe acute respiratory syndrome coronavirus 2 (SARS-CoV-2) is found in China. The SARS-CoV-2 virus causes coronavirus disease 2019 (COVID-19). WHO will declare the COVID-19 outbreak a pandemic in 2020.​</a:t>
            </a:r>
          </a:p>
          <a:p>
            <a:r>
              <a:rPr lang="en-US" u="sng" dirty="0">
                <a:gradFill>
                  <a:gsLst>
                    <a:gs pos="0">
                      <a:srgbClr val="012D86"/>
                    </a:gs>
                    <a:gs pos="100000">
                      <a:srgbClr val="0E2557"/>
                    </a:gs>
                  </a:gsLst>
                  <a:lin scaled="0"/>
                </a:gradFill>
              </a:rPr>
              <a:t>6,718,555 people have died</a:t>
            </a:r>
            <a:r>
              <a:rPr lang="en-US" dirty="0">
                <a:gradFill>
                  <a:gsLst>
                    <a:gs pos="0">
                      <a:srgbClr val="012D86"/>
                    </a:gs>
                    <a:gs pos="100000">
                      <a:srgbClr val="0E2557"/>
                    </a:gs>
                  </a:gsLst>
                  <a:lin scaled="0"/>
                </a:gradFill>
              </a:rPr>
              <a:t> so far from the coronavirus COVID-19 outbreak.</a:t>
            </a:r>
          </a:p>
          <a:p>
            <a:r>
              <a:rPr lang="en-US" dirty="0">
                <a:gradFill>
                  <a:gsLst>
                    <a:gs pos="0">
                      <a:srgbClr val="012D86"/>
                    </a:gs>
                    <a:gs pos="100000">
                      <a:srgbClr val="0E2557"/>
                    </a:gs>
                  </a:gsLst>
                  <a:lin scaled="0"/>
                </a:gradFill>
              </a:rPr>
              <a:t>There are currently</a:t>
            </a:r>
            <a:r>
              <a:rPr lang="en-US" u="sng" dirty="0">
                <a:gradFill>
                  <a:gsLst>
                    <a:gs pos="0">
                      <a:srgbClr val="012D86"/>
                    </a:gs>
                    <a:gs pos="100000">
                      <a:srgbClr val="0E2557"/>
                    </a:gs>
                  </a:gsLst>
                  <a:lin scaled="0"/>
                </a:gradFill>
              </a:rPr>
              <a:t> 669,608,858 confirmed cases in 229 countries</a:t>
            </a:r>
            <a:r>
              <a:rPr lang="en-US" dirty="0">
                <a:gradFill>
                  <a:gsLst>
                    <a:gs pos="0">
                      <a:srgbClr val="012D86"/>
                    </a:gs>
                    <a:gs pos="100000">
                      <a:srgbClr val="0E2557"/>
                    </a:gs>
                  </a:gsLst>
                  <a:lin scaled="0"/>
                </a:gradFill>
              </a:rPr>
              <a:t> and territories . The fatality rate is still being assessed.</a:t>
            </a:r>
          </a:p>
          <a:p>
            <a:r>
              <a:rPr lang="en-US" dirty="0">
                <a:solidFill>
                  <a:srgbClr val="FFFF00"/>
                </a:solidFill>
              </a:rPr>
              <a:t>In India, from 3 January 2020 to 6:24pm CET, 11 January 2023, there have been</a:t>
            </a:r>
            <a:r>
              <a:rPr lang="en-US" u="sng" dirty="0">
                <a:solidFill>
                  <a:srgbClr val="FFFF00"/>
                </a:solidFill>
              </a:rPr>
              <a:t> 44,680,386 confirmed cases of COVID-19 with 530,722 deaths</a:t>
            </a:r>
            <a:r>
              <a:rPr lang="en-US" dirty="0">
                <a:solidFill>
                  <a:srgbClr val="FFFF00"/>
                </a:solidFill>
              </a:rPr>
              <a:t>, reported to WHO. As of</a:t>
            </a:r>
            <a:r>
              <a:rPr lang="en-US" u="sng" dirty="0">
                <a:solidFill>
                  <a:srgbClr val="FFFF00"/>
                </a:solidFill>
              </a:rPr>
              <a:t> 2 January 2023, a total of 2,201,171,934 vaccine doses have been administered.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CORONAVIRUS  IN CHINA(COVID-19):-</a:t>
            </a:r>
          </a:p>
        </p:txBody>
      </p:sp>
      <p:sp>
        <p:nvSpPr>
          <p:cNvPr id="8" name="Content Placeholder 7"/>
          <p:cNvSpPr>
            <a:spLocks noGrp="1"/>
          </p:cNvSpPr>
          <p:nvPr>
            <p:ph idx="1"/>
          </p:nvPr>
        </p:nvSpPr>
        <p:spPr>
          <a:xfrm>
            <a:off x="235585" y="2176780"/>
            <a:ext cx="11273790" cy="4275455"/>
          </a:xfrm>
        </p:spPr>
        <p:txBody>
          <a:bodyPr>
            <a:normAutofit fontScale="25000" lnSpcReduction="20000"/>
          </a:bodyPr>
          <a:lstStyle/>
          <a:p>
            <a:r>
              <a:rPr lang="en-US" sz="8000" dirty="0"/>
              <a:t>In December 2019, patients with novel corona virus disease 2019 (COVID-19) emerged in Wuhan, China [1]. The pathogen analysis discovered a new type of coronavirus from infected airway epithelial cells [2], which was named as severe acute respiratory syndrome coronavirus 2 (SARS-CoV-2) [3].</a:t>
            </a:r>
          </a:p>
          <a:p>
            <a:endParaRPr lang="en-US" sz="4800" dirty="0"/>
          </a:p>
          <a:p>
            <a:r>
              <a:rPr lang="en-US" sz="8000" dirty="0"/>
              <a:t>In China, from 3 January 2020 to 6:24pm CET, 11 January 2023, there have been 10,803,226 confirmed cases of COVID-19 with 33,343 deaths, reported to WHO. As of 28 November 2022, a total of 3,465,113,661 vaccine doses have been administered.</a:t>
            </a:r>
          </a:p>
          <a:p>
            <a:endParaRPr lang="en-US" sz="9600" dirty="0">
              <a:solidFill>
                <a:srgbClr val="FFFF00"/>
              </a:solidFill>
            </a:endParaRPr>
          </a:p>
          <a:p>
            <a:r>
              <a:rPr lang="en-US" sz="8000" dirty="0">
                <a:solidFill>
                  <a:srgbClr val="FFFF00"/>
                </a:solidFill>
              </a:rPr>
              <a:t>China is meeting the Omicron variant with less exposure to the virus and lower vaccination rates among the elderly, public-health experts said.</a:t>
            </a:r>
          </a:p>
          <a:p>
            <a:endParaRPr lang="en-US" sz="8000" dirty="0">
              <a:solidFill>
                <a:srgbClr val="FFFF00"/>
              </a:solidFill>
            </a:endParaRPr>
          </a:p>
          <a:p>
            <a:r>
              <a:rPr lang="en-US" sz="8000" dirty="0">
                <a:solidFill>
                  <a:srgbClr val="FFFF00"/>
                </a:solidFill>
              </a:rPr>
              <a:t>Dr. Shan-Lu Liu, who studies viruses at Ohio State University, said many existing Omicron variants have been detected in China, including BF.7, which is extremely adept at evading immunity and is believed to </a:t>
            </a:r>
            <a:r>
              <a:rPr lang="en-US" sz="7400" dirty="0">
                <a:solidFill>
                  <a:srgbClr val="FFFF00"/>
                </a:solidFill>
              </a:rPr>
              <a:t>be driving the current surge</a:t>
            </a:r>
            <a:endParaRPr lang="en-US" sz="8000" dirty="0">
              <a:solidFill>
                <a:srgbClr val="FFFF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CURRENT REPORT OF COVID-19 IN CHINA :-</a:t>
            </a:r>
          </a:p>
        </p:txBody>
      </p:sp>
      <p:sp>
        <p:nvSpPr>
          <p:cNvPr id="8" name="Content Placeholder 7"/>
          <p:cNvSpPr>
            <a:spLocks noGrp="1"/>
          </p:cNvSpPr>
          <p:nvPr>
            <p:ph idx="1"/>
          </p:nvPr>
        </p:nvSpPr>
        <p:spPr>
          <a:xfrm>
            <a:off x="399067" y="2151708"/>
            <a:ext cx="11076940" cy="4561840"/>
          </a:xfrm>
        </p:spPr>
        <p:txBody>
          <a:bodyPr>
            <a:normAutofit/>
          </a:bodyPr>
          <a:lstStyle/>
          <a:p>
            <a:r>
              <a:rPr lang="en-US" sz="2000" dirty="0"/>
              <a:t>China imposes fresh lockdowns and travel restrictions amid Covid surge</a:t>
            </a:r>
          </a:p>
          <a:p>
            <a:r>
              <a:rPr lang="en-US" sz="2000" dirty="0"/>
              <a:t>China has detected new Omicron sub-variants BF.7, BA.5.1.7, which are highly infectious</a:t>
            </a:r>
          </a:p>
          <a:p>
            <a:r>
              <a:rPr lang="en-US" sz="2000" dirty="0"/>
              <a:t>According to local reports, the BF.7 was detected on October 4 in Yantai and </a:t>
            </a:r>
            <a:r>
              <a:rPr lang="en-US" sz="2000" dirty="0" err="1"/>
              <a:t>Shaoguan</a:t>
            </a:r>
            <a:r>
              <a:rPr lang="en-US" sz="2000" dirty="0"/>
              <a:t> city</a:t>
            </a:r>
          </a:p>
          <a:p>
            <a:r>
              <a:rPr lang="en-US" sz="2000" dirty="0"/>
              <a:t>China lockdown: As China imposes fresh lockdowns and travel restrictions amid Covid surge, the country has detected new Omicron sub-variants BF.7 and BA.5.1.7, which are highly infectious with greater transmissibility.</a:t>
            </a:r>
          </a:p>
          <a:p>
            <a:endParaRPr lang="en-US" sz="2000" b="1" u="sng" dirty="0">
              <a:solidFill>
                <a:schemeClr val="bg1"/>
              </a:solidFill>
            </a:endParaRPr>
          </a:p>
          <a:p>
            <a:r>
              <a:rPr lang="en-US" sz="3600" b="1" u="sng" dirty="0">
                <a:solidFill>
                  <a:schemeClr val="bg1"/>
                </a:solidFill>
              </a:rPr>
              <a:t>HEAT  INACTIVATION:-</a:t>
            </a:r>
          </a:p>
          <a:p>
            <a:r>
              <a:rPr lang="en-US" dirty="0"/>
              <a:t>The other SARS-CoV-2 inactivation at 60 °C for 60 min, 92 °C for 15 min, 80 °C for 5 min, and 100 °C for one minute also could be resulted significantly decrease the viral infectivity in a clinical specimen​.</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a:t> LIST OF VIRUS AND ITS TEMPERATURE OF INACTIVATION:-​</a:t>
            </a:r>
          </a:p>
        </p:txBody>
      </p:sp>
      <p:sp>
        <p:nvSpPr>
          <p:cNvPr id="8" name="Content Placeholder 7"/>
          <p:cNvSpPr>
            <a:spLocks noGrp="1"/>
          </p:cNvSpPr>
          <p:nvPr>
            <p:ph idx="1"/>
          </p:nvPr>
        </p:nvSpPr>
        <p:spPr>
          <a:xfrm>
            <a:off x="281305" y="2252980"/>
            <a:ext cx="11590655" cy="4138930"/>
          </a:xfrm>
        </p:spPr>
        <p:txBody>
          <a:bodyPr>
            <a:normAutofit/>
          </a:bodyPr>
          <a:lstStyle/>
          <a:p>
            <a:endParaRPr lang="en-US"/>
          </a:p>
          <a:p>
            <a:endParaRPr lang="en-US"/>
          </a:p>
        </p:txBody>
      </p:sp>
      <p:graphicFrame>
        <p:nvGraphicFramePr>
          <p:cNvPr id="11" name="Table 10"/>
          <p:cNvGraphicFramePr/>
          <p:nvPr/>
        </p:nvGraphicFramePr>
        <p:xfrm>
          <a:off x="1802765" y="2111375"/>
          <a:ext cx="9483090" cy="4572635"/>
        </p:xfrm>
        <a:graphic>
          <a:graphicData uri="http://schemas.openxmlformats.org/drawingml/2006/table">
            <a:tbl>
              <a:tblPr firstRow="1" bandRow="1">
                <a:tableStyleId>{125E5076-3810-47DD-B79F-674D7AD40C01}</a:tableStyleId>
              </a:tblPr>
              <a:tblGrid>
                <a:gridCol w="3759835">
                  <a:extLst>
                    <a:ext uri="{9D8B030D-6E8A-4147-A177-3AD203B41FA5}">
                      <a16:colId xmlns:a16="http://schemas.microsoft.com/office/drawing/2014/main" val="20000"/>
                    </a:ext>
                  </a:extLst>
                </a:gridCol>
                <a:gridCol w="5723255">
                  <a:extLst>
                    <a:ext uri="{9D8B030D-6E8A-4147-A177-3AD203B41FA5}">
                      <a16:colId xmlns:a16="http://schemas.microsoft.com/office/drawing/2014/main" val="20001"/>
                    </a:ext>
                  </a:extLst>
                </a:gridCol>
              </a:tblGrid>
              <a:tr h="772795">
                <a:tc>
                  <a:txBody>
                    <a:bodyPr/>
                    <a:lstStyle/>
                    <a:p>
                      <a:pPr>
                        <a:buNone/>
                      </a:pPr>
                      <a:r>
                        <a:rPr lang="en-US"/>
                        <a:t>   VIRUSES AND BACTERIA</a:t>
                      </a:r>
                    </a:p>
                  </a:txBody>
                  <a:tcPr/>
                </a:tc>
                <a:tc>
                  <a:txBody>
                    <a:bodyPr/>
                    <a:lstStyle/>
                    <a:p>
                      <a:pPr>
                        <a:buNone/>
                      </a:pPr>
                      <a:r>
                        <a:rPr lang="en-US"/>
                        <a:t>     HEAT INACTIAVTION</a:t>
                      </a:r>
                    </a:p>
                  </a:txBody>
                  <a:tcPr/>
                </a:tc>
                <a:extLst>
                  <a:ext uri="{0D108BD9-81ED-4DB2-BD59-A6C34878D82A}">
                    <a16:rowId xmlns:a16="http://schemas.microsoft.com/office/drawing/2014/main" val="10000"/>
                  </a:ext>
                </a:extLst>
              </a:tr>
              <a:tr h="773430">
                <a:tc>
                  <a:txBody>
                    <a:bodyPr/>
                    <a:lstStyle/>
                    <a:p>
                      <a:pPr>
                        <a:buNone/>
                      </a:pPr>
                      <a:r>
                        <a:rPr lang="en-US"/>
                        <a:t>1 .SMALL POX (VARIOLA VIRUS )</a:t>
                      </a:r>
                    </a:p>
                  </a:txBody>
                  <a:tcPr/>
                </a:tc>
                <a:tc>
                  <a:txBody>
                    <a:bodyPr/>
                    <a:lstStyle/>
                    <a:p>
                      <a:pPr>
                        <a:buNone/>
                      </a:pPr>
                      <a:r>
                        <a:rPr lang="en-US"/>
                        <a:t>6 HOURS IN AN ATMOSPHERE OF HIGH TEMPERATURE  31 TO 33 DEGREE CELCIUS.​</a:t>
                      </a:r>
                    </a:p>
                  </a:txBody>
                  <a:tcPr/>
                </a:tc>
                <a:extLst>
                  <a:ext uri="{0D108BD9-81ED-4DB2-BD59-A6C34878D82A}">
                    <a16:rowId xmlns:a16="http://schemas.microsoft.com/office/drawing/2014/main" val="10001"/>
                  </a:ext>
                </a:extLst>
              </a:tr>
              <a:tr h="803275">
                <a:tc>
                  <a:txBody>
                    <a:bodyPr/>
                    <a:lstStyle/>
                    <a:p>
                      <a:pPr>
                        <a:buNone/>
                      </a:pPr>
                      <a:r>
                        <a:rPr lang="en-US"/>
                        <a:t>2. INFLUENZA (SWINE FLU)​</a:t>
                      </a:r>
                    </a:p>
                  </a:txBody>
                  <a:tcPr/>
                </a:tc>
                <a:tc>
                  <a:txBody>
                    <a:bodyPr/>
                    <a:lstStyle/>
                    <a:p>
                      <a:pPr>
                        <a:buNone/>
                      </a:pPr>
                      <a:r>
                        <a:rPr lang="en-US"/>
                        <a:t>70 DEGREE CELCIUS . AND ON 40 DEGREE CELCIUS THEY WILL DIE AFTER 12-24 HOURS .​</a:t>
                      </a:r>
                    </a:p>
                  </a:txBody>
                  <a:tcPr/>
                </a:tc>
                <a:extLst>
                  <a:ext uri="{0D108BD9-81ED-4DB2-BD59-A6C34878D82A}">
                    <a16:rowId xmlns:a16="http://schemas.microsoft.com/office/drawing/2014/main" val="10002"/>
                  </a:ext>
                </a:extLst>
              </a:tr>
              <a:tr h="772795">
                <a:tc>
                  <a:txBody>
                    <a:bodyPr/>
                    <a:lstStyle/>
                    <a:p>
                      <a:pPr>
                        <a:buNone/>
                      </a:pPr>
                      <a:r>
                        <a:rPr lang="en-US"/>
                        <a:t>3. POLIO(POLIOVIRUS)​</a:t>
                      </a:r>
                    </a:p>
                  </a:txBody>
                  <a:tcPr/>
                </a:tc>
                <a:tc>
                  <a:txBody>
                    <a:bodyPr/>
                    <a:lstStyle/>
                    <a:p>
                      <a:pPr>
                        <a:buNone/>
                      </a:pPr>
                      <a:r>
                        <a:rPr lang="en-US"/>
                        <a:t>TEEMPERATURE OF 50 DEGREE CELCIUS OR MORE.</a:t>
                      </a:r>
                    </a:p>
                  </a:txBody>
                  <a:tcPr/>
                </a:tc>
                <a:extLst>
                  <a:ext uri="{0D108BD9-81ED-4DB2-BD59-A6C34878D82A}">
                    <a16:rowId xmlns:a16="http://schemas.microsoft.com/office/drawing/2014/main" val="10003"/>
                  </a:ext>
                </a:extLst>
              </a:tr>
              <a:tr h="535940">
                <a:tc>
                  <a:txBody>
                    <a:bodyPr/>
                    <a:lstStyle/>
                    <a:p>
                      <a:pPr>
                        <a:buNone/>
                      </a:pPr>
                      <a:r>
                        <a:rPr lang="en-US"/>
                        <a:t>4.MEASLES ​</a:t>
                      </a:r>
                    </a:p>
                  </a:txBody>
                  <a:tcPr/>
                </a:tc>
                <a:tc>
                  <a:txBody>
                    <a:bodyPr/>
                    <a:lstStyle/>
                    <a:p>
                      <a:pPr>
                        <a:buNone/>
                      </a:pPr>
                      <a:r>
                        <a:rPr lang="en-US"/>
                        <a:t>THERMAL INACTIVATION AT 45 DEGREE CELCIUS.</a:t>
                      </a:r>
                    </a:p>
                  </a:txBody>
                  <a:tcPr/>
                </a:tc>
                <a:extLst>
                  <a:ext uri="{0D108BD9-81ED-4DB2-BD59-A6C34878D82A}">
                    <a16:rowId xmlns:a16="http://schemas.microsoft.com/office/drawing/2014/main" val="10004"/>
                  </a:ext>
                </a:extLst>
              </a:tr>
              <a:tr h="772795">
                <a:tc>
                  <a:txBody>
                    <a:bodyPr/>
                    <a:lstStyle/>
                    <a:p>
                      <a:pPr>
                        <a:buNone/>
                      </a:pPr>
                      <a:r>
                        <a:rPr lang="en-US"/>
                        <a:t>5.RUBELA​</a:t>
                      </a:r>
                    </a:p>
                  </a:txBody>
                  <a:tcPr/>
                </a:tc>
                <a:tc>
                  <a:txBody>
                    <a:bodyPr/>
                    <a:lstStyle/>
                    <a:p>
                      <a:pPr>
                        <a:buNone/>
                      </a:pPr>
                      <a:r>
                        <a:rPr lang="en-US"/>
                        <a:t>Temperatures exceeding 56 °C for 2-20 minutes, 37°C for 48 hours, or -20 °C will inactivate the Rubella virus​.</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p:nvPr>
            <p:extLst>
              <p:ext uri="{D42A27DB-BD31-4B8C-83A1-F6EECF244321}">
                <p14:modId xmlns:p14="http://schemas.microsoft.com/office/powerpoint/2010/main" val="3294530554"/>
              </p:ext>
            </p:extLst>
          </p:nvPr>
        </p:nvGraphicFramePr>
        <p:xfrm>
          <a:off x="1524000" y="1265084"/>
          <a:ext cx="8533130" cy="5040630"/>
        </p:xfrm>
        <a:graphic>
          <a:graphicData uri="http://schemas.openxmlformats.org/drawingml/2006/table">
            <a:tbl>
              <a:tblPr firstRow="1" bandRow="1">
                <a:tableStyleId>{125E5076-3810-47DD-B79F-674D7AD40C01}</a:tableStyleId>
              </a:tblPr>
              <a:tblGrid>
                <a:gridCol w="4149213">
                  <a:extLst>
                    <a:ext uri="{9D8B030D-6E8A-4147-A177-3AD203B41FA5}">
                      <a16:colId xmlns:a16="http://schemas.microsoft.com/office/drawing/2014/main" val="20000"/>
                    </a:ext>
                  </a:extLst>
                </a:gridCol>
                <a:gridCol w="4383917">
                  <a:extLst>
                    <a:ext uri="{9D8B030D-6E8A-4147-A177-3AD203B41FA5}">
                      <a16:colId xmlns:a16="http://schemas.microsoft.com/office/drawing/2014/main" val="20001"/>
                    </a:ext>
                  </a:extLst>
                </a:gridCol>
              </a:tblGrid>
              <a:tr h="802640">
                <a:tc>
                  <a:txBody>
                    <a:bodyPr/>
                    <a:lstStyle/>
                    <a:p>
                      <a:pPr>
                        <a:buNone/>
                      </a:pPr>
                      <a:r>
                        <a:rPr lang="en-US"/>
                        <a:t>        VIRUSES AND BACTERIA</a:t>
                      </a:r>
                    </a:p>
                  </a:txBody>
                  <a:tcPr/>
                </a:tc>
                <a:tc>
                  <a:txBody>
                    <a:bodyPr/>
                    <a:lstStyle/>
                    <a:p>
                      <a:pPr>
                        <a:buNone/>
                      </a:pPr>
                      <a:r>
                        <a:rPr lang="en-US"/>
                        <a:t>          HEAT INACTIVATION </a:t>
                      </a:r>
                    </a:p>
                  </a:txBody>
                  <a:tcPr/>
                </a:tc>
                <a:extLst>
                  <a:ext uri="{0D108BD9-81ED-4DB2-BD59-A6C34878D82A}">
                    <a16:rowId xmlns:a16="http://schemas.microsoft.com/office/drawing/2014/main" val="10000"/>
                  </a:ext>
                </a:extLst>
              </a:tr>
              <a:tr h="802640">
                <a:tc>
                  <a:txBody>
                    <a:bodyPr/>
                    <a:lstStyle/>
                    <a:p>
                      <a:pPr>
                        <a:buNone/>
                      </a:pPr>
                      <a:r>
                        <a:rPr lang="en-US" dirty="0"/>
                        <a:t>6. ZIKA VIRUS ​</a:t>
                      </a:r>
                    </a:p>
                  </a:txBody>
                  <a:tcPr/>
                </a:tc>
                <a:tc>
                  <a:txBody>
                    <a:bodyPr/>
                    <a:lstStyle/>
                    <a:p>
                      <a:pPr>
                        <a:buNone/>
                      </a:pPr>
                      <a:r>
                        <a:rPr lang="en-US"/>
                        <a:t>Temperatures &gt;60°C inactivated the virus.​</a:t>
                      </a:r>
                    </a:p>
                  </a:txBody>
                  <a:tcPr/>
                </a:tc>
                <a:extLst>
                  <a:ext uri="{0D108BD9-81ED-4DB2-BD59-A6C34878D82A}">
                    <a16:rowId xmlns:a16="http://schemas.microsoft.com/office/drawing/2014/main" val="10001"/>
                  </a:ext>
                </a:extLst>
              </a:tr>
              <a:tr h="802640">
                <a:tc>
                  <a:txBody>
                    <a:bodyPr/>
                    <a:lstStyle/>
                    <a:p>
                      <a:pPr>
                        <a:buNone/>
                      </a:pPr>
                      <a:r>
                        <a:rPr lang="en-US"/>
                        <a:t>7.NIPAH VIRUS ​</a:t>
                      </a:r>
                    </a:p>
                  </a:txBody>
                  <a:tcPr/>
                </a:tc>
                <a:tc>
                  <a:txBody>
                    <a:bodyPr/>
                    <a:lstStyle/>
                    <a:p>
                      <a:pPr>
                        <a:buNone/>
                      </a:pPr>
                      <a:r>
                        <a:rPr lang="en-US"/>
                        <a:t>------</a:t>
                      </a:r>
                    </a:p>
                  </a:txBody>
                  <a:tcPr/>
                </a:tc>
                <a:extLst>
                  <a:ext uri="{0D108BD9-81ED-4DB2-BD59-A6C34878D82A}">
                    <a16:rowId xmlns:a16="http://schemas.microsoft.com/office/drawing/2014/main" val="10002"/>
                  </a:ext>
                </a:extLst>
              </a:tr>
              <a:tr h="802005">
                <a:tc>
                  <a:txBody>
                    <a:bodyPr/>
                    <a:lstStyle/>
                    <a:p>
                      <a:pPr>
                        <a:buNone/>
                      </a:pPr>
                      <a:r>
                        <a:rPr lang="en-US"/>
                        <a:t>8. SARS –CoV(CORONA VIRUS)</a:t>
                      </a:r>
                    </a:p>
                  </a:txBody>
                  <a:tcPr/>
                </a:tc>
                <a:tc>
                  <a:txBody>
                    <a:bodyPr/>
                    <a:lstStyle/>
                    <a:p>
                      <a:pPr>
                        <a:buNone/>
                      </a:pPr>
                      <a:r>
                        <a:rPr lang="en-US"/>
                        <a:t>heat treatment of 65 °C or greater</a:t>
                      </a:r>
                    </a:p>
                  </a:txBody>
                  <a:tcPr/>
                </a:tc>
                <a:extLst>
                  <a:ext uri="{0D108BD9-81ED-4DB2-BD59-A6C34878D82A}">
                    <a16:rowId xmlns:a16="http://schemas.microsoft.com/office/drawing/2014/main" val="10003"/>
                  </a:ext>
                </a:extLst>
              </a:tr>
              <a:tr h="802640">
                <a:tc>
                  <a:txBody>
                    <a:bodyPr/>
                    <a:lstStyle/>
                    <a:p>
                      <a:pPr>
                        <a:buNone/>
                      </a:pPr>
                      <a:r>
                        <a:rPr lang="en-US" sz="1800">
                          <a:sym typeface="+mn-ea"/>
                        </a:rPr>
                        <a:t>9. MERS-CoV ​</a:t>
                      </a:r>
                      <a:endParaRPr lang="en-US" sz="1800"/>
                    </a:p>
                    <a:p>
                      <a:pPr>
                        <a:buNone/>
                      </a:pPr>
                      <a:endParaRPr lang="en-US"/>
                    </a:p>
                  </a:txBody>
                  <a:tcPr/>
                </a:tc>
                <a:tc>
                  <a:txBody>
                    <a:bodyPr/>
                    <a:lstStyle/>
                    <a:p>
                      <a:pPr>
                        <a:buNone/>
                      </a:pPr>
                      <a:r>
                        <a:rPr lang="en-US"/>
                        <a:t>Increasing temperature to 65°C ​</a:t>
                      </a:r>
                    </a:p>
                  </a:txBody>
                  <a:tcPr/>
                </a:tc>
                <a:extLst>
                  <a:ext uri="{0D108BD9-81ED-4DB2-BD59-A6C34878D82A}">
                    <a16:rowId xmlns:a16="http://schemas.microsoft.com/office/drawing/2014/main" val="10004"/>
                  </a:ext>
                </a:extLst>
              </a:tr>
              <a:tr h="1028065">
                <a:tc>
                  <a:txBody>
                    <a:bodyPr/>
                    <a:lstStyle/>
                    <a:p>
                      <a:pPr>
                        <a:buNone/>
                      </a:pPr>
                      <a:r>
                        <a:rPr lang="en-US"/>
                        <a:t>10.  LUMPY VIRUS ​</a:t>
                      </a:r>
                    </a:p>
                  </a:txBody>
                  <a:tcPr/>
                </a:tc>
                <a:tc>
                  <a:txBody>
                    <a:bodyPr/>
                    <a:lstStyle/>
                    <a:p>
                      <a:pPr>
                        <a:buNone/>
                      </a:pPr>
                      <a:r>
                        <a:rPr lang="en-US" dirty="0"/>
                        <a:t>The virus can be inactivated at a temperature of 55°C for 2 </a:t>
                      </a:r>
                      <a:r>
                        <a:rPr lang="en-US" dirty="0" err="1"/>
                        <a:t>hr</a:t>
                      </a:r>
                      <a:r>
                        <a:rPr lang="en-US" dirty="0"/>
                        <a:t> and 65°C for 30 min​</a:t>
                      </a: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D0989-E3E5-41DB-A78D-61E199491D89}"/>
              </a:ext>
            </a:extLst>
          </p:cNvPr>
          <p:cNvSpPr>
            <a:spLocks noGrp="1"/>
          </p:cNvSpPr>
          <p:nvPr>
            <p:ph type="title"/>
          </p:nvPr>
        </p:nvSpPr>
        <p:spPr/>
        <p:txBody>
          <a:bodyPr/>
          <a:lstStyle/>
          <a:p>
            <a:r>
              <a:rPr lang="en-IN" dirty="0">
                <a:latin typeface="Adobe Fan Heiti Std B" panose="020B0700000000000000" pitchFamily="34" charset="-128"/>
                <a:ea typeface="Adobe Fan Heiti Std B" panose="020B0700000000000000" pitchFamily="34" charset="-128"/>
              </a:rPr>
              <a:t>ABSTRACT</a:t>
            </a:r>
            <a:endParaRPr lang="en-US" dirty="0"/>
          </a:p>
        </p:txBody>
      </p:sp>
      <p:pic>
        <p:nvPicPr>
          <p:cNvPr id="6" name="Graphic 5" descr="Learning icon">
            <a:extLst>
              <a:ext uri="{FF2B5EF4-FFF2-40B4-BE49-F238E27FC236}">
                <a16:creationId xmlns:a16="http://schemas.microsoft.com/office/drawing/2014/main" id="{FE130EDC-6F0A-417B-A698-CF2C65F0A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946" y="613889"/>
            <a:ext cx="1440000" cy="1440000"/>
          </a:xfrm>
          <a:prstGeom prst="rect">
            <a:avLst/>
          </a:prstGeom>
        </p:spPr>
      </p:pic>
      <p:sp>
        <p:nvSpPr>
          <p:cNvPr id="3" name="Content Placeholder 2">
            <a:extLst>
              <a:ext uri="{FF2B5EF4-FFF2-40B4-BE49-F238E27FC236}">
                <a16:creationId xmlns:a16="http://schemas.microsoft.com/office/drawing/2014/main" id="{5DB23205-1719-4B43-A690-268E347D390E}"/>
              </a:ext>
            </a:extLst>
          </p:cNvPr>
          <p:cNvSpPr>
            <a:spLocks noGrp="1"/>
          </p:cNvSpPr>
          <p:nvPr>
            <p:ph sz="half" idx="1"/>
          </p:nvPr>
        </p:nvSpPr>
        <p:spPr>
          <a:xfrm>
            <a:off x="1156447" y="2390661"/>
            <a:ext cx="10273553" cy="3599316"/>
          </a:xfrm>
        </p:spPr>
        <p:txBody>
          <a:bodyPr>
            <a:normAutofit lnSpcReduction="10000"/>
          </a:bodyPr>
          <a:lstStyle/>
          <a:p>
            <a:pPr marL="0" indent="0">
              <a:buNone/>
            </a:pPr>
            <a:r>
              <a:rPr lang="en-US" dirty="0"/>
              <a:t>This presentation presents a technological idea related to air sterilization.</a:t>
            </a:r>
          </a:p>
          <a:p>
            <a:pPr marL="0" indent="0">
              <a:buNone/>
            </a:pPr>
            <a:endParaRPr lang="en-US" dirty="0"/>
          </a:p>
          <a:p>
            <a:pPr marL="0" indent="0">
              <a:buNone/>
            </a:pPr>
            <a:r>
              <a:rPr lang="en-US" dirty="0"/>
              <a:t>In the present era, it requires technology to combat the various viruses which spread very quickly in atmosphere and harms us.</a:t>
            </a:r>
          </a:p>
          <a:p>
            <a:pPr marL="0" indent="0">
              <a:buNone/>
            </a:pPr>
            <a:endParaRPr lang="en-US" dirty="0"/>
          </a:p>
          <a:p>
            <a:pPr marL="0" indent="0">
              <a:buNone/>
            </a:pPr>
            <a:r>
              <a:rPr lang="en-US" dirty="0"/>
              <a:t>There are various viruses which can be deactivated from heat waves.</a:t>
            </a:r>
          </a:p>
          <a:p>
            <a:pPr marL="0" indent="0">
              <a:buNone/>
            </a:pPr>
            <a:endParaRPr lang="en-IN" dirty="0"/>
          </a:p>
          <a:p>
            <a:pPr marL="0" indent="0">
              <a:buNone/>
            </a:pPr>
            <a:r>
              <a:rPr lang="en-IN" dirty="0"/>
              <a:t>This project will work as both air sterilization and air filter.</a:t>
            </a:r>
          </a:p>
          <a:p>
            <a:pPr marL="0" indent="0">
              <a:buNone/>
            </a:pPr>
            <a:endParaRPr lang="en-US" dirty="0"/>
          </a:p>
          <a:p>
            <a:pPr marL="0" indent="0">
              <a:buNone/>
            </a:pPr>
            <a:endParaRPr lang="en-US" dirty="0"/>
          </a:p>
          <a:p>
            <a:pPr marL="0" indent="0">
              <a:buNone/>
            </a:pPr>
            <a:endParaRPr lang="en-US" dirty="0"/>
          </a:p>
          <a:p>
            <a:endParaRPr lang="en-US" dirty="0"/>
          </a:p>
        </p:txBody>
      </p:sp>
      <p:sp>
        <p:nvSpPr>
          <p:cNvPr id="8" name="Arrow: Notched Right 7">
            <a:extLst>
              <a:ext uri="{FF2B5EF4-FFF2-40B4-BE49-F238E27FC236}">
                <a16:creationId xmlns:a16="http://schemas.microsoft.com/office/drawing/2014/main" id="{18E364BB-AFB5-6E57-A713-855C2E301929}"/>
              </a:ext>
            </a:extLst>
          </p:cNvPr>
          <p:cNvSpPr/>
          <p:nvPr/>
        </p:nvSpPr>
        <p:spPr>
          <a:xfrm>
            <a:off x="717176" y="2498325"/>
            <a:ext cx="439271" cy="224118"/>
          </a:xfrm>
          <a:prstGeom prst="notchedRightArrow">
            <a:avLst/>
          </a:prstGeom>
          <a:solidFill>
            <a:schemeClr val="dk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Arrow: Notched Right 8">
            <a:extLst>
              <a:ext uri="{FF2B5EF4-FFF2-40B4-BE49-F238E27FC236}">
                <a16:creationId xmlns:a16="http://schemas.microsoft.com/office/drawing/2014/main" id="{7A57805F-7AF1-DF1B-4C5A-2DA52B779E9A}"/>
              </a:ext>
            </a:extLst>
          </p:cNvPr>
          <p:cNvSpPr/>
          <p:nvPr/>
        </p:nvSpPr>
        <p:spPr>
          <a:xfrm>
            <a:off x="712691" y="3575893"/>
            <a:ext cx="439271" cy="224119"/>
          </a:xfrm>
          <a:prstGeom prst="notchedRightArrow">
            <a:avLst/>
          </a:prstGeom>
          <a:solidFill>
            <a:schemeClr val="dk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Arrow: Notched Right 9">
            <a:extLst>
              <a:ext uri="{FF2B5EF4-FFF2-40B4-BE49-F238E27FC236}">
                <a16:creationId xmlns:a16="http://schemas.microsoft.com/office/drawing/2014/main" id="{309590A0-3844-ACD6-BD33-5196247ABAFB}"/>
              </a:ext>
            </a:extLst>
          </p:cNvPr>
          <p:cNvSpPr/>
          <p:nvPr/>
        </p:nvSpPr>
        <p:spPr>
          <a:xfrm>
            <a:off x="712691" y="4692053"/>
            <a:ext cx="439271" cy="224118"/>
          </a:xfrm>
          <a:prstGeom prst="notchedRightArrow">
            <a:avLst/>
          </a:prstGeom>
          <a:solidFill>
            <a:schemeClr val="dk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11" name="Arrow: Notched Right 10">
            <a:extLst>
              <a:ext uri="{FF2B5EF4-FFF2-40B4-BE49-F238E27FC236}">
                <a16:creationId xmlns:a16="http://schemas.microsoft.com/office/drawing/2014/main" id="{AD53B26A-8805-E57F-CD06-FE12C2299554}"/>
              </a:ext>
            </a:extLst>
          </p:cNvPr>
          <p:cNvSpPr/>
          <p:nvPr/>
        </p:nvSpPr>
        <p:spPr>
          <a:xfrm>
            <a:off x="712691" y="5546136"/>
            <a:ext cx="439271" cy="224118"/>
          </a:xfrm>
          <a:prstGeom prst="notchedRightArrow">
            <a:avLst/>
          </a:prstGeom>
          <a:solidFill>
            <a:schemeClr val="dk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31022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2C4B6-A44A-491A-9345-D554EBE1BC91}"/>
              </a:ext>
            </a:extLst>
          </p:cNvPr>
          <p:cNvSpPr>
            <a:spLocks noGrp="1"/>
          </p:cNvSpPr>
          <p:nvPr>
            <p:ph type="title"/>
          </p:nvPr>
        </p:nvSpPr>
        <p:spPr/>
        <p:txBody>
          <a:bodyPr/>
          <a:lstStyle/>
          <a:p>
            <a:r>
              <a:rPr lang="en-IN" dirty="0"/>
              <a:t>What we are trying to make ?</a:t>
            </a:r>
            <a:endParaRPr lang="en-US" dirty="0"/>
          </a:p>
        </p:txBody>
      </p:sp>
      <p:pic>
        <p:nvPicPr>
          <p:cNvPr id="7" name="Graphic 6" descr="Steps icon">
            <a:extLst>
              <a:ext uri="{FF2B5EF4-FFF2-40B4-BE49-F238E27FC236}">
                <a16:creationId xmlns:a16="http://schemas.microsoft.com/office/drawing/2014/main" id="{CFAFD888-408F-42CB-B314-5A856047E6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4505" y="817447"/>
            <a:ext cx="952500" cy="952500"/>
          </a:xfrm>
          <a:prstGeom prst="rect">
            <a:avLst/>
          </a:prstGeom>
        </p:spPr>
      </p:pic>
      <p:grpSp>
        <p:nvGrpSpPr>
          <p:cNvPr id="25" name="Group 24" descr="thumbs up icon">
            <a:extLst>
              <a:ext uri="{FF2B5EF4-FFF2-40B4-BE49-F238E27FC236}">
                <a16:creationId xmlns:a16="http://schemas.microsoft.com/office/drawing/2014/main" id="{2907416F-402F-41F1-9D31-BA7E1376D182}"/>
              </a:ext>
            </a:extLst>
          </p:cNvPr>
          <p:cNvGrpSpPr/>
          <p:nvPr/>
        </p:nvGrpSpPr>
        <p:grpSpPr>
          <a:xfrm>
            <a:off x="867296" y="3878308"/>
            <a:ext cx="492240" cy="485548"/>
            <a:chOff x="744537" y="2086166"/>
            <a:chExt cx="823913" cy="823913"/>
          </a:xfrm>
        </p:grpSpPr>
        <p:sp>
          <p:nvSpPr>
            <p:cNvPr id="42" name="Oval 68">
              <a:extLst>
                <a:ext uri="{FF2B5EF4-FFF2-40B4-BE49-F238E27FC236}">
                  <a16:creationId xmlns:a16="http://schemas.microsoft.com/office/drawing/2014/main" id="{AC52CD19-1014-49F6-9EFC-0B3E037B4379}"/>
                </a:ext>
              </a:extLst>
            </p:cNvPr>
            <p:cNvSpPr>
              <a:spLocks noChangeArrowheads="1"/>
            </p:cNvSpPr>
            <p:nvPr/>
          </p:nvSpPr>
          <p:spPr bwMode="auto">
            <a:xfrm>
              <a:off x="744537" y="2086166"/>
              <a:ext cx="823913" cy="823913"/>
            </a:xfrm>
            <a:prstGeom prst="ellipse">
              <a:avLst/>
            </a:prstGeom>
            <a:solidFill>
              <a:srgbClr val="FFFFFF">
                <a:alpha val="20000"/>
              </a:srgbClr>
            </a:solid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43" name="Freeform 65">
              <a:extLst>
                <a:ext uri="{FF2B5EF4-FFF2-40B4-BE49-F238E27FC236}">
                  <a16:creationId xmlns:a16="http://schemas.microsoft.com/office/drawing/2014/main" id="{DC748C5B-A010-42FE-94A3-C361519813BC}"/>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solidFill>
              <a:schemeClr val="tx1"/>
            </a:solidFill>
            <a:ln w="9525">
              <a:solidFill>
                <a:schemeClr val="tx1"/>
              </a:solidFill>
              <a:round/>
              <a:headEnd/>
              <a:tailEnd/>
            </a:ln>
          </p:spPr>
          <p:txBody>
            <a:bodyPr/>
            <a:lstStyle/>
            <a:p>
              <a:endParaRPr lang="en-US" dirty="0"/>
            </a:p>
          </p:txBody>
        </p:sp>
      </p:grpSp>
      <p:sp>
        <p:nvSpPr>
          <p:cNvPr id="74" name="Text Placeholder 73">
            <a:extLst>
              <a:ext uri="{FF2B5EF4-FFF2-40B4-BE49-F238E27FC236}">
                <a16:creationId xmlns:a16="http://schemas.microsoft.com/office/drawing/2014/main" id="{6CA236DF-5114-4CA5-8620-41B9436499AA}"/>
              </a:ext>
            </a:extLst>
          </p:cNvPr>
          <p:cNvSpPr>
            <a:spLocks noGrp="1"/>
          </p:cNvSpPr>
          <p:nvPr>
            <p:ph type="body" sz="quarter" idx="13"/>
          </p:nvPr>
        </p:nvSpPr>
        <p:spPr>
          <a:xfrm>
            <a:off x="1374357" y="4070485"/>
            <a:ext cx="5391426" cy="476664"/>
          </a:xfrm>
        </p:spPr>
        <p:txBody>
          <a:bodyPr>
            <a:normAutofit fontScale="55000" lnSpcReduction="20000"/>
          </a:bodyPr>
          <a:lstStyle/>
          <a:p>
            <a:pPr marL="0" indent="0">
              <a:buNone/>
            </a:pPr>
            <a:r>
              <a:rPr lang="en-IN" sz="3200" dirty="0"/>
              <a:t>CHAMBER-1 : Air filter with UV rays sterilisation.</a:t>
            </a:r>
          </a:p>
          <a:p>
            <a:endParaRPr lang="en-US" dirty="0"/>
          </a:p>
        </p:txBody>
      </p:sp>
      <p:grpSp>
        <p:nvGrpSpPr>
          <p:cNvPr id="28" name="Group 27" descr="clock icon">
            <a:extLst>
              <a:ext uri="{FF2B5EF4-FFF2-40B4-BE49-F238E27FC236}">
                <a16:creationId xmlns:a16="http://schemas.microsoft.com/office/drawing/2014/main" id="{0C571394-90B9-4305-A010-F2F17F3BA7D1}"/>
              </a:ext>
            </a:extLst>
          </p:cNvPr>
          <p:cNvGrpSpPr/>
          <p:nvPr/>
        </p:nvGrpSpPr>
        <p:grpSpPr>
          <a:xfrm>
            <a:off x="862851" y="4508262"/>
            <a:ext cx="487336" cy="480276"/>
            <a:chOff x="744537" y="3036069"/>
            <a:chExt cx="823913" cy="823912"/>
          </a:xfrm>
        </p:grpSpPr>
        <p:sp>
          <p:nvSpPr>
            <p:cNvPr id="45" name="Oval 68">
              <a:extLst>
                <a:ext uri="{FF2B5EF4-FFF2-40B4-BE49-F238E27FC236}">
                  <a16:creationId xmlns:a16="http://schemas.microsoft.com/office/drawing/2014/main" id="{2C8CF75B-4297-4F4C-BB5C-0BE87F16888D}"/>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solidFill>
              <a:srgbClr val="FFFFFF">
                <a:alpha val="20000"/>
              </a:srgbClr>
            </a:solid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46" name="Group 45" descr="Clock">
              <a:extLst>
                <a:ext uri="{FF2B5EF4-FFF2-40B4-BE49-F238E27FC236}">
                  <a16:creationId xmlns:a16="http://schemas.microsoft.com/office/drawing/2014/main" id="{1C027AC2-76F8-4218-8C73-C8413E8B412B}"/>
                </a:ext>
              </a:extLst>
            </p:cNvPr>
            <p:cNvGrpSpPr/>
            <p:nvPr/>
          </p:nvGrpSpPr>
          <p:grpSpPr bwMode="auto">
            <a:xfrm>
              <a:off x="982527" y="3270522"/>
              <a:ext cx="343634" cy="344872"/>
              <a:chOff x="9155465" y="4372601"/>
              <a:chExt cx="343634" cy="344872"/>
            </a:xfrm>
            <a:solidFill>
              <a:schemeClr val="tx1"/>
            </a:solidFill>
          </p:grpSpPr>
          <p:sp>
            <p:nvSpPr>
              <p:cNvPr id="47" name="Freeform 158">
                <a:extLst>
                  <a:ext uri="{FF2B5EF4-FFF2-40B4-BE49-F238E27FC236}">
                    <a16:creationId xmlns:a16="http://schemas.microsoft.com/office/drawing/2014/main" id="{C75923E9-28C4-400A-99FC-AAC15C61ED8A}"/>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59">
                <a:extLst>
                  <a:ext uri="{FF2B5EF4-FFF2-40B4-BE49-F238E27FC236}">
                    <a16:creationId xmlns:a16="http://schemas.microsoft.com/office/drawing/2014/main" id="{FEFFD0C9-5B02-425B-A466-52E458FDDD1A}"/>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9" name="Freeform 160">
                <a:extLst>
                  <a:ext uri="{FF2B5EF4-FFF2-40B4-BE49-F238E27FC236}">
                    <a16:creationId xmlns:a16="http://schemas.microsoft.com/office/drawing/2014/main" id="{6473D043-28E1-435C-A0EB-1B87812C54AA}"/>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0" name="Freeform 161">
                <a:extLst>
                  <a:ext uri="{FF2B5EF4-FFF2-40B4-BE49-F238E27FC236}">
                    <a16:creationId xmlns:a16="http://schemas.microsoft.com/office/drawing/2014/main" id="{75DE641E-F64A-4A42-8BDF-F61276A87FA7}"/>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1" name="Freeform 162">
                <a:extLst>
                  <a:ext uri="{FF2B5EF4-FFF2-40B4-BE49-F238E27FC236}">
                    <a16:creationId xmlns:a16="http://schemas.microsoft.com/office/drawing/2014/main" id="{893761D4-3EB3-4B41-9D51-60FFF3ABA1F5}"/>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2" name="Freeform 163">
                <a:extLst>
                  <a:ext uri="{FF2B5EF4-FFF2-40B4-BE49-F238E27FC236}">
                    <a16:creationId xmlns:a16="http://schemas.microsoft.com/office/drawing/2014/main" id="{6D7BA2D0-32F1-40AE-BCF7-0031E808F40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
        <p:nvSpPr>
          <p:cNvPr id="75" name="Text Placeholder 74">
            <a:extLst>
              <a:ext uri="{FF2B5EF4-FFF2-40B4-BE49-F238E27FC236}">
                <a16:creationId xmlns:a16="http://schemas.microsoft.com/office/drawing/2014/main" id="{DB5B3156-755F-47BB-AFCD-9C4855B037F1}"/>
              </a:ext>
            </a:extLst>
          </p:cNvPr>
          <p:cNvSpPr>
            <a:spLocks noGrp="1"/>
          </p:cNvSpPr>
          <p:nvPr>
            <p:ph type="body" sz="quarter" idx="14"/>
          </p:nvPr>
        </p:nvSpPr>
        <p:spPr>
          <a:xfrm>
            <a:off x="1377859" y="4726345"/>
            <a:ext cx="4328627" cy="476664"/>
          </a:xfrm>
        </p:spPr>
        <p:txBody>
          <a:bodyPr>
            <a:normAutofit fontScale="70000" lnSpcReduction="20000"/>
          </a:bodyPr>
          <a:lstStyle/>
          <a:p>
            <a:pPr marL="0" indent="0">
              <a:buNone/>
            </a:pPr>
            <a:r>
              <a:rPr lang="en-IN" sz="2600" dirty="0"/>
              <a:t>CHAMBER-2 : Thermal air sterilisation.</a:t>
            </a:r>
          </a:p>
          <a:p>
            <a:endParaRPr lang="en-US" dirty="0"/>
          </a:p>
        </p:txBody>
      </p:sp>
      <p:grpSp>
        <p:nvGrpSpPr>
          <p:cNvPr id="31" name="Group 30" descr="search icon">
            <a:extLst>
              <a:ext uri="{FF2B5EF4-FFF2-40B4-BE49-F238E27FC236}">
                <a16:creationId xmlns:a16="http://schemas.microsoft.com/office/drawing/2014/main" id="{C5F28D29-D0F3-4DAC-898B-07FE8DA57557}"/>
              </a:ext>
            </a:extLst>
          </p:cNvPr>
          <p:cNvGrpSpPr/>
          <p:nvPr/>
        </p:nvGrpSpPr>
        <p:grpSpPr>
          <a:xfrm>
            <a:off x="860399" y="5148916"/>
            <a:ext cx="492240" cy="476663"/>
            <a:chOff x="744537" y="3975887"/>
            <a:chExt cx="823913" cy="823912"/>
          </a:xfrm>
        </p:grpSpPr>
        <p:sp>
          <p:nvSpPr>
            <p:cNvPr id="54" name="Oval 68">
              <a:extLst>
                <a:ext uri="{FF2B5EF4-FFF2-40B4-BE49-F238E27FC236}">
                  <a16:creationId xmlns:a16="http://schemas.microsoft.com/office/drawing/2014/main" id="{33B80E49-94B9-44A5-A4BD-A0094115A8DB}"/>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solidFill>
              <a:srgbClr val="FFFFFF">
                <a:alpha val="20000"/>
              </a:srgbClr>
            </a:solid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55" name="Group 54" descr="Unlock">
              <a:extLst>
                <a:ext uri="{FF2B5EF4-FFF2-40B4-BE49-F238E27FC236}">
                  <a16:creationId xmlns:a16="http://schemas.microsoft.com/office/drawing/2014/main" id="{B8F32770-F420-458B-B3DB-2F0E99DD574F}"/>
                </a:ext>
              </a:extLst>
            </p:cNvPr>
            <p:cNvGrpSpPr/>
            <p:nvPr/>
          </p:nvGrpSpPr>
          <p:grpSpPr bwMode="auto">
            <a:xfrm>
              <a:off x="993177" y="4210484"/>
              <a:ext cx="360941" cy="337455"/>
              <a:chOff x="6955211" y="4365185"/>
              <a:chExt cx="360941" cy="337455"/>
            </a:xfrm>
            <a:solidFill>
              <a:schemeClr val="tx1"/>
            </a:solidFill>
          </p:grpSpPr>
          <p:sp>
            <p:nvSpPr>
              <p:cNvPr id="56" name="Freeform 188">
                <a:extLst>
                  <a:ext uri="{FF2B5EF4-FFF2-40B4-BE49-F238E27FC236}">
                    <a16:creationId xmlns:a16="http://schemas.microsoft.com/office/drawing/2014/main" id="{8076EF42-2725-44C4-9A27-D75D71B8FE46}"/>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7" name="Freeform 189">
                <a:extLst>
                  <a:ext uri="{FF2B5EF4-FFF2-40B4-BE49-F238E27FC236}">
                    <a16:creationId xmlns:a16="http://schemas.microsoft.com/office/drawing/2014/main" id="{863AA144-B903-4860-8562-D39B36E850A4}"/>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8" name="Freeform 190">
                <a:extLst>
                  <a:ext uri="{FF2B5EF4-FFF2-40B4-BE49-F238E27FC236}">
                    <a16:creationId xmlns:a16="http://schemas.microsoft.com/office/drawing/2014/main" id="{AAEE0046-41AB-419B-B2B6-6DF3CEF0E606}"/>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59" name="Freeform 191">
                <a:extLst>
                  <a:ext uri="{FF2B5EF4-FFF2-40B4-BE49-F238E27FC236}">
                    <a16:creationId xmlns:a16="http://schemas.microsoft.com/office/drawing/2014/main" id="{A2CBED4E-8F3F-4F26-A152-681AEC9D0F8F}"/>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
        <p:nvSpPr>
          <p:cNvPr id="76" name="Text Placeholder 75">
            <a:extLst>
              <a:ext uri="{FF2B5EF4-FFF2-40B4-BE49-F238E27FC236}">
                <a16:creationId xmlns:a16="http://schemas.microsoft.com/office/drawing/2014/main" id="{20A0CD05-0AE4-492D-8051-9773BFFA7A10}"/>
              </a:ext>
            </a:extLst>
          </p:cNvPr>
          <p:cNvSpPr>
            <a:spLocks noGrp="1"/>
          </p:cNvSpPr>
          <p:nvPr>
            <p:ph type="body" sz="quarter" idx="15"/>
          </p:nvPr>
        </p:nvSpPr>
        <p:spPr>
          <a:xfrm>
            <a:off x="1393179" y="5355427"/>
            <a:ext cx="4072232" cy="476664"/>
          </a:xfrm>
        </p:spPr>
        <p:txBody>
          <a:bodyPr>
            <a:normAutofit/>
          </a:bodyPr>
          <a:lstStyle/>
          <a:p>
            <a:pPr marL="0" indent="0">
              <a:buNone/>
            </a:pPr>
            <a:r>
              <a:rPr lang="en-IN" sz="1800" dirty="0"/>
              <a:t>CHAMBER-3 : Cooling system.</a:t>
            </a:r>
          </a:p>
          <a:p>
            <a:endParaRPr lang="en-US" dirty="0"/>
          </a:p>
        </p:txBody>
      </p:sp>
      <p:grpSp>
        <p:nvGrpSpPr>
          <p:cNvPr id="32" name="Group 31" descr="tools icon">
            <a:extLst>
              <a:ext uri="{FF2B5EF4-FFF2-40B4-BE49-F238E27FC236}">
                <a16:creationId xmlns:a16="http://schemas.microsoft.com/office/drawing/2014/main" id="{414B2C39-D63F-4B23-93E4-C6CB8A1A931B}"/>
              </a:ext>
            </a:extLst>
          </p:cNvPr>
          <p:cNvGrpSpPr/>
          <p:nvPr/>
        </p:nvGrpSpPr>
        <p:grpSpPr>
          <a:xfrm>
            <a:off x="861576" y="5757298"/>
            <a:ext cx="492240" cy="476663"/>
            <a:chOff x="712787" y="4945848"/>
            <a:chExt cx="823913" cy="823912"/>
          </a:xfrm>
        </p:grpSpPr>
        <p:sp>
          <p:nvSpPr>
            <p:cNvPr id="61" name="Oval 68">
              <a:extLst>
                <a:ext uri="{FF2B5EF4-FFF2-40B4-BE49-F238E27FC236}">
                  <a16:creationId xmlns:a16="http://schemas.microsoft.com/office/drawing/2014/main" id="{5A6D6A35-6EA5-47A3-BA38-66294A59DC40}"/>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solidFill>
              <a:srgbClr val="FFFFFF">
                <a:alpha val="20000"/>
              </a:srgbClr>
            </a:solid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62" name="Group 61" descr="Mechanics">
              <a:extLst>
                <a:ext uri="{FF2B5EF4-FFF2-40B4-BE49-F238E27FC236}">
                  <a16:creationId xmlns:a16="http://schemas.microsoft.com/office/drawing/2014/main" id="{12D9414F-F708-4FC6-9001-3B87C1156DFE}"/>
                </a:ext>
              </a:extLst>
            </p:cNvPr>
            <p:cNvGrpSpPr/>
            <p:nvPr/>
          </p:nvGrpSpPr>
          <p:grpSpPr bwMode="auto">
            <a:xfrm>
              <a:off x="925095" y="5165730"/>
              <a:ext cx="396000" cy="396000"/>
              <a:chOff x="5508977" y="3649484"/>
              <a:chExt cx="331274" cy="323857"/>
            </a:xfrm>
            <a:solidFill>
              <a:schemeClr val="tx1"/>
            </a:solidFill>
          </p:grpSpPr>
          <p:sp>
            <p:nvSpPr>
              <p:cNvPr id="63" name="Freeform 129">
                <a:extLst>
                  <a:ext uri="{FF2B5EF4-FFF2-40B4-BE49-F238E27FC236}">
                    <a16:creationId xmlns:a16="http://schemas.microsoft.com/office/drawing/2014/main" id="{0DBAC07A-2E12-4423-A7AC-B5AAE8B2C03D}"/>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64" name="Freeform 130">
                <a:extLst>
                  <a:ext uri="{FF2B5EF4-FFF2-40B4-BE49-F238E27FC236}">
                    <a16:creationId xmlns:a16="http://schemas.microsoft.com/office/drawing/2014/main" id="{99532D95-86F9-4992-A22A-F8F67CF908E0}"/>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65" name="Freeform 131">
                <a:extLst>
                  <a:ext uri="{FF2B5EF4-FFF2-40B4-BE49-F238E27FC236}">
                    <a16:creationId xmlns:a16="http://schemas.microsoft.com/office/drawing/2014/main" id="{A4304E6A-0009-4C19-BB19-7A189DFFD02D}"/>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
        <p:nvSpPr>
          <p:cNvPr id="77" name="Text Placeholder 76">
            <a:extLst>
              <a:ext uri="{FF2B5EF4-FFF2-40B4-BE49-F238E27FC236}">
                <a16:creationId xmlns:a16="http://schemas.microsoft.com/office/drawing/2014/main" id="{32AB4371-99E9-4FD0-A119-1CF96F2D3EE6}"/>
              </a:ext>
            </a:extLst>
          </p:cNvPr>
          <p:cNvSpPr>
            <a:spLocks noGrp="1"/>
          </p:cNvSpPr>
          <p:nvPr>
            <p:ph type="body" sz="quarter" idx="16"/>
          </p:nvPr>
        </p:nvSpPr>
        <p:spPr>
          <a:xfrm>
            <a:off x="1318196" y="5986678"/>
            <a:ext cx="5541391" cy="476664"/>
          </a:xfrm>
        </p:spPr>
        <p:txBody>
          <a:bodyPr>
            <a:normAutofit fontScale="77500" lnSpcReduction="20000"/>
          </a:bodyPr>
          <a:lstStyle/>
          <a:p>
            <a:pPr marL="0" indent="0">
              <a:buNone/>
            </a:pPr>
            <a:r>
              <a:rPr lang="en-IN" sz="2300" dirty="0"/>
              <a:t> CHAMBER-4 : Air filter with UV rays sterilisation.</a:t>
            </a:r>
          </a:p>
          <a:p>
            <a:endParaRPr lang="en-US" dirty="0"/>
          </a:p>
        </p:txBody>
      </p:sp>
      <p:grpSp>
        <p:nvGrpSpPr>
          <p:cNvPr id="44" name="Group 43" descr="steps graphic">
            <a:extLst>
              <a:ext uri="{FF2B5EF4-FFF2-40B4-BE49-F238E27FC236}">
                <a16:creationId xmlns:a16="http://schemas.microsoft.com/office/drawing/2014/main" id="{6EB24599-0719-48BC-AB48-E49D34953116}"/>
              </a:ext>
              <a:ext uri="{C183D7F6-B498-43B3-948B-1728B52AA6E4}">
                <adec:decorative xmlns:adec="http://schemas.microsoft.com/office/drawing/2017/decorative" val="1"/>
              </a:ext>
            </a:extLst>
          </p:cNvPr>
          <p:cNvGrpSpPr/>
          <p:nvPr/>
        </p:nvGrpSpPr>
        <p:grpSpPr>
          <a:xfrm>
            <a:off x="6683005" y="2107876"/>
            <a:ext cx="5184000" cy="3831576"/>
            <a:chOff x="6431766" y="2076324"/>
            <a:chExt cx="5184000" cy="3831576"/>
          </a:xfrm>
        </p:grpSpPr>
        <p:grpSp>
          <p:nvGrpSpPr>
            <p:cNvPr id="9" name="Group 27">
              <a:extLst>
                <a:ext uri="{FF2B5EF4-FFF2-40B4-BE49-F238E27FC236}">
                  <a16:creationId xmlns:a16="http://schemas.microsoft.com/office/drawing/2014/main" id="{CFE45C63-A0CD-4ED2-9253-02A15CFBEDD3}"/>
                </a:ext>
              </a:extLst>
            </p:cNvPr>
            <p:cNvGrpSpPr>
              <a:grpSpLocks/>
            </p:cNvGrpSpPr>
            <p:nvPr/>
          </p:nvGrpSpPr>
          <p:grpSpPr bwMode="auto">
            <a:xfrm>
              <a:off x="6431766" y="4609130"/>
              <a:ext cx="2336870" cy="1298770"/>
              <a:chOff x="4808051" y="1842051"/>
              <a:chExt cx="2369874" cy="1397540"/>
            </a:xfrm>
          </p:grpSpPr>
          <p:sp>
            <p:nvSpPr>
              <p:cNvPr id="10" name="Freeform 17">
                <a:extLst>
                  <a:ext uri="{FF2B5EF4-FFF2-40B4-BE49-F238E27FC236}">
                    <a16:creationId xmlns:a16="http://schemas.microsoft.com/office/drawing/2014/main" id="{0F99B6D3-28DD-4E91-808E-0A9D8950E9B9}"/>
                  </a:ext>
                </a:extLst>
              </p:cNvPr>
              <p:cNvSpPr>
                <a:spLocks/>
              </p:cNvSpPr>
              <p:nvPr/>
            </p:nvSpPr>
            <p:spPr bwMode="auto">
              <a:xfrm>
                <a:off x="4808051" y="2331219"/>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1" name="Freeform 18">
                <a:extLst>
                  <a:ext uri="{FF2B5EF4-FFF2-40B4-BE49-F238E27FC236}">
                    <a16:creationId xmlns:a16="http://schemas.microsoft.com/office/drawing/2014/main" id="{550D5C59-96EE-4437-9C44-B45AA3D56F85}"/>
                  </a:ext>
                </a:extLst>
              </p:cNvPr>
              <p:cNvSpPr>
                <a:spLocks/>
              </p:cNvSpPr>
              <p:nvPr/>
            </p:nvSpPr>
            <p:spPr bwMode="auto">
              <a:xfrm>
                <a:off x="4808051" y="1842051"/>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2" name="Freeform 19">
                <a:extLst>
                  <a:ext uri="{FF2B5EF4-FFF2-40B4-BE49-F238E27FC236}">
                    <a16:creationId xmlns:a16="http://schemas.microsoft.com/office/drawing/2014/main" id="{163804A0-E4BE-4601-AEB6-7EC3284F52AC}"/>
                  </a:ext>
                </a:extLst>
              </p:cNvPr>
              <p:cNvSpPr>
                <a:spLocks/>
              </p:cNvSpPr>
              <p:nvPr/>
            </p:nvSpPr>
            <p:spPr bwMode="auto">
              <a:xfrm>
                <a:off x="5941552" y="2300082"/>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grpSp>
          <p:nvGrpSpPr>
            <p:cNvPr id="13" name="Group 35">
              <a:extLst>
                <a:ext uri="{FF2B5EF4-FFF2-40B4-BE49-F238E27FC236}">
                  <a16:creationId xmlns:a16="http://schemas.microsoft.com/office/drawing/2014/main" id="{BBFED9B2-8B04-4E8F-B036-2BB7CCF95C04}"/>
                </a:ext>
              </a:extLst>
            </p:cNvPr>
            <p:cNvGrpSpPr>
              <a:grpSpLocks/>
            </p:cNvGrpSpPr>
            <p:nvPr/>
          </p:nvGrpSpPr>
          <p:grpSpPr bwMode="auto">
            <a:xfrm>
              <a:off x="7549331" y="3859410"/>
              <a:ext cx="2336870" cy="1307583"/>
              <a:chOff x="4808051" y="4299121"/>
              <a:chExt cx="2369874" cy="1405200"/>
            </a:xfrm>
          </p:grpSpPr>
          <p:sp>
            <p:nvSpPr>
              <p:cNvPr id="14" name="Freeform 8">
                <a:extLst>
                  <a:ext uri="{FF2B5EF4-FFF2-40B4-BE49-F238E27FC236}">
                    <a16:creationId xmlns:a16="http://schemas.microsoft.com/office/drawing/2014/main" id="{7DA26508-A6A4-4F4C-AC60-E9459BF28898}"/>
                  </a:ext>
                </a:extLst>
              </p:cNvPr>
              <p:cNvSpPr>
                <a:spLocks/>
              </p:cNvSpPr>
              <p:nvPr/>
            </p:nvSpPr>
            <p:spPr bwMode="auto">
              <a:xfrm>
                <a:off x="4808051" y="4795540"/>
                <a:ext cx="1133349" cy="908781"/>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15" name="Freeform 9">
                <a:extLst>
                  <a:ext uri="{FF2B5EF4-FFF2-40B4-BE49-F238E27FC236}">
                    <a16:creationId xmlns:a16="http://schemas.microsoft.com/office/drawing/2014/main" id="{0FC13C28-081C-4595-9C9D-7D21EB3FA9D3}"/>
                  </a:ext>
                </a:extLst>
              </p:cNvPr>
              <p:cNvSpPr>
                <a:spLocks/>
              </p:cNvSpPr>
              <p:nvPr/>
            </p:nvSpPr>
            <p:spPr bwMode="auto">
              <a:xfrm>
                <a:off x="4808051" y="4299121"/>
                <a:ext cx="2369874" cy="961119"/>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j-lt"/>
                </a:endParaRPr>
              </a:p>
            </p:txBody>
          </p:sp>
          <p:sp>
            <p:nvSpPr>
              <p:cNvPr id="16" name="Freeform 10">
                <a:extLst>
                  <a:ext uri="{FF2B5EF4-FFF2-40B4-BE49-F238E27FC236}">
                    <a16:creationId xmlns:a16="http://schemas.microsoft.com/office/drawing/2014/main" id="{31980248-1ADA-45C6-923A-02F7423266AB}"/>
                  </a:ext>
                </a:extLst>
              </p:cNvPr>
              <p:cNvSpPr>
                <a:spLocks/>
              </p:cNvSpPr>
              <p:nvPr/>
            </p:nvSpPr>
            <p:spPr bwMode="auto">
              <a:xfrm>
                <a:off x="5941552" y="4764813"/>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latin typeface="+mj-lt"/>
                </a:endParaRPr>
              </a:p>
            </p:txBody>
          </p:sp>
        </p:grpSp>
        <p:grpSp>
          <p:nvGrpSpPr>
            <p:cNvPr id="17" name="Group 39">
              <a:extLst>
                <a:ext uri="{FF2B5EF4-FFF2-40B4-BE49-F238E27FC236}">
                  <a16:creationId xmlns:a16="http://schemas.microsoft.com/office/drawing/2014/main" id="{DBAE3F99-4416-43BB-802B-06B8C3273C01}"/>
                </a:ext>
              </a:extLst>
            </p:cNvPr>
            <p:cNvGrpSpPr>
              <a:grpSpLocks/>
            </p:cNvGrpSpPr>
            <p:nvPr/>
          </p:nvGrpSpPr>
          <p:grpSpPr bwMode="auto">
            <a:xfrm>
              <a:off x="8439940" y="3145110"/>
              <a:ext cx="2335304" cy="1306106"/>
              <a:chOff x="4808051" y="5135743"/>
              <a:chExt cx="2369874" cy="1405200"/>
            </a:xfrm>
          </p:grpSpPr>
          <p:sp>
            <p:nvSpPr>
              <p:cNvPr id="18" name="Freeform 5">
                <a:extLst>
                  <a:ext uri="{FF2B5EF4-FFF2-40B4-BE49-F238E27FC236}">
                    <a16:creationId xmlns:a16="http://schemas.microsoft.com/office/drawing/2014/main" id="{86042750-61FD-40FA-B325-3248D0B0BC20}"/>
                  </a:ext>
                </a:extLst>
              </p:cNvPr>
              <p:cNvSpPr>
                <a:spLocks/>
              </p:cNvSpPr>
              <p:nvPr/>
            </p:nvSpPr>
            <p:spPr bwMode="auto">
              <a:xfrm>
                <a:off x="4808051" y="5632723"/>
                <a:ext cx="1134109" cy="908220"/>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19" name="Freeform 6">
                <a:extLst>
                  <a:ext uri="{FF2B5EF4-FFF2-40B4-BE49-F238E27FC236}">
                    <a16:creationId xmlns:a16="http://schemas.microsoft.com/office/drawing/2014/main" id="{D2485B1E-22DE-4313-87F3-58173AEACC7F}"/>
                  </a:ext>
                </a:extLst>
              </p:cNvPr>
              <p:cNvSpPr>
                <a:spLocks/>
              </p:cNvSpPr>
              <p:nvPr/>
            </p:nvSpPr>
            <p:spPr bwMode="auto">
              <a:xfrm>
                <a:off x="4808051" y="5135743"/>
                <a:ext cx="2369874" cy="960617"/>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0" name="Freeform 7">
                <a:extLst>
                  <a:ext uri="{FF2B5EF4-FFF2-40B4-BE49-F238E27FC236}">
                    <a16:creationId xmlns:a16="http://schemas.microsoft.com/office/drawing/2014/main" id="{6D372190-F03C-4E10-9BB3-D0799862DE58}"/>
                  </a:ext>
                </a:extLst>
              </p:cNvPr>
              <p:cNvSpPr>
                <a:spLocks/>
              </p:cNvSpPr>
              <p:nvPr/>
            </p:nvSpPr>
            <p:spPr bwMode="auto">
              <a:xfrm>
                <a:off x="5942160" y="5600967"/>
                <a:ext cx="1235765" cy="939976"/>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grpSp>
        <p:grpSp>
          <p:nvGrpSpPr>
            <p:cNvPr id="21" name="Group 31">
              <a:extLst>
                <a:ext uri="{FF2B5EF4-FFF2-40B4-BE49-F238E27FC236}">
                  <a16:creationId xmlns:a16="http://schemas.microsoft.com/office/drawing/2014/main" id="{AAF307FC-5513-426F-BB40-B722D6DF2E3C}"/>
                </a:ext>
              </a:extLst>
            </p:cNvPr>
            <p:cNvGrpSpPr>
              <a:grpSpLocks/>
            </p:cNvGrpSpPr>
            <p:nvPr/>
          </p:nvGrpSpPr>
          <p:grpSpPr bwMode="auto">
            <a:xfrm>
              <a:off x="9278897" y="2438188"/>
              <a:ext cx="2336869" cy="1304631"/>
              <a:chOff x="4808051" y="3515295"/>
              <a:chExt cx="2369874" cy="1403847"/>
            </a:xfrm>
          </p:grpSpPr>
          <p:sp>
            <p:nvSpPr>
              <p:cNvPr id="22" name="Freeform 11">
                <a:extLst>
                  <a:ext uri="{FF2B5EF4-FFF2-40B4-BE49-F238E27FC236}">
                    <a16:creationId xmlns:a16="http://schemas.microsoft.com/office/drawing/2014/main" id="{74A81D7B-94A3-42C9-80AC-62D5D0110B73}"/>
                  </a:ext>
                </a:extLst>
              </p:cNvPr>
              <p:cNvSpPr>
                <a:spLocks/>
              </p:cNvSpPr>
              <p:nvPr/>
            </p:nvSpPr>
            <p:spPr bwMode="auto">
              <a:xfrm>
                <a:off x="4808051" y="4010770"/>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3" name="Freeform 12">
                <a:extLst>
                  <a:ext uri="{FF2B5EF4-FFF2-40B4-BE49-F238E27FC236}">
                    <a16:creationId xmlns:a16="http://schemas.microsoft.com/office/drawing/2014/main" id="{C157D7EE-659C-409B-A1E6-7D05687D7FBD}"/>
                  </a:ext>
                </a:extLst>
              </p:cNvPr>
              <p:cNvSpPr>
                <a:spLocks/>
              </p:cNvSpPr>
              <p:nvPr/>
            </p:nvSpPr>
            <p:spPr bwMode="auto">
              <a:xfrm>
                <a:off x="4808051" y="3515295"/>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sp>
            <p:nvSpPr>
              <p:cNvPr id="24" name="Freeform 13">
                <a:extLst>
                  <a:ext uri="{FF2B5EF4-FFF2-40B4-BE49-F238E27FC236}">
                    <a16:creationId xmlns:a16="http://schemas.microsoft.com/office/drawing/2014/main" id="{0F6A3B05-53B7-4EA3-88B4-ED578C58E4EC}"/>
                  </a:ext>
                </a:extLst>
              </p:cNvPr>
              <p:cNvSpPr>
                <a:spLocks/>
              </p:cNvSpPr>
              <p:nvPr/>
            </p:nvSpPr>
            <p:spPr bwMode="auto">
              <a:xfrm>
                <a:off x="5941400" y="3976396"/>
                <a:ext cx="1236525" cy="940133"/>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en-US" dirty="0">
                  <a:latin typeface="+mn-lt"/>
                </a:endParaRPr>
              </a:p>
            </p:txBody>
          </p:sp>
        </p:grpSp>
        <p:grpSp>
          <p:nvGrpSpPr>
            <p:cNvPr id="4" name="Group 3">
              <a:extLst>
                <a:ext uri="{FF2B5EF4-FFF2-40B4-BE49-F238E27FC236}">
                  <a16:creationId xmlns:a16="http://schemas.microsoft.com/office/drawing/2014/main" id="{BC384F39-BE7C-4DC7-9463-38206393DEC4}"/>
                </a:ext>
              </a:extLst>
            </p:cNvPr>
            <p:cNvGrpSpPr/>
            <p:nvPr/>
          </p:nvGrpSpPr>
          <p:grpSpPr>
            <a:xfrm>
              <a:off x="7659268" y="3549446"/>
              <a:ext cx="529043" cy="396000"/>
              <a:chOff x="7678949" y="3553060"/>
              <a:chExt cx="529043" cy="396000"/>
            </a:xfrm>
          </p:grpSpPr>
          <p:sp>
            <p:nvSpPr>
              <p:cNvPr id="26" name="Teardrop 25">
                <a:extLst>
                  <a:ext uri="{FF2B5EF4-FFF2-40B4-BE49-F238E27FC236}">
                    <a16:creationId xmlns:a16="http://schemas.microsoft.com/office/drawing/2014/main" id="{E668D9BC-775F-4484-A481-0A547E2A5D3E}"/>
                  </a:ext>
                </a:extLst>
              </p:cNvPr>
              <p:cNvSpPr/>
              <p:nvPr/>
            </p:nvSpPr>
            <p:spPr>
              <a:xfrm rot="7994273">
                <a:off x="7750851" y="3553060"/>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27" name="Oval 26">
                <a:extLst>
                  <a:ext uri="{FF2B5EF4-FFF2-40B4-BE49-F238E27FC236}">
                    <a16:creationId xmlns:a16="http://schemas.microsoft.com/office/drawing/2014/main" id="{FC18C2F6-BC37-4856-9C97-AB28F5F35F30}"/>
                  </a:ext>
                </a:extLst>
              </p:cNvPr>
              <p:cNvSpPr/>
              <p:nvPr/>
            </p:nvSpPr>
            <p:spPr>
              <a:xfrm>
                <a:off x="7800745" y="360061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38" name="TextBox 37">
                <a:extLst>
                  <a:ext uri="{FF2B5EF4-FFF2-40B4-BE49-F238E27FC236}">
                    <a16:creationId xmlns:a16="http://schemas.microsoft.com/office/drawing/2014/main" id="{DCF68FA9-42C6-4204-B804-635DC098A56A}"/>
                  </a:ext>
                </a:extLst>
              </p:cNvPr>
              <p:cNvSpPr txBox="1">
                <a:spLocks noChangeArrowheads="1"/>
              </p:cNvSpPr>
              <p:nvPr/>
            </p:nvSpPr>
            <p:spPr bwMode="auto">
              <a:xfrm>
                <a:off x="7678949" y="357793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2</a:t>
                </a:r>
              </a:p>
            </p:txBody>
          </p:sp>
        </p:grpSp>
        <p:grpSp>
          <p:nvGrpSpPr>
            <p:cNvPr id="5" name="Group 4">
              <a:extLst>
                <a:ext uri="{FF2B5EF4-FFF2-40B4-BE49-F238E27FC236}">
                  <a16:creationId xmlns:a16="http://schemas.microsoft.com/office/drawing/2014/main" id="{93A0B2E9-CE29-4F7C-AFC9-679B8873B095}"/>
                </a:ext>
              </a:extLst>
            </p:cNvPr>
            <p:cNvGrpSpPr/>
            <p:nvPr/>
          </p:nvGrpSpPr>
          <p:grpSpPr>
            <a:xfrm>
              <a:off x="6605188" y="4210985"/>
              <a:ext cx="1745300" cy="1003762"/>
              <a:chOff x="6605188" y="4210985"/>
              <a:chExt cx="1745300" cy="1003762"/>
            </a:xfrm>
          </p:grpSpPr>
          <p:sp>
            <p:nvSpPr>
              <p:cNvPr id="29" name="Teardrop 28">
                <a:extLst>
                  <a:ext uri="{FF2B5EF4-FFF2-40B4-BE49-F238E27FC236}">
                    <a16:creationId xmlns:a16="http://schemas.microsoft.com/office/drawing/2014/main" id="{714DA6B9-3503-4743-B96D-C0387E3433EB}"/>
                  </a:ext>
                </a:extLst>
              </p:cNvPr>
              <p:cNvSpPr/>
              <p:nvPr/>
            </p:nvSpPr>
            <p:spPr>
              <a:xfrm rot="7994273">
                <a:off x="7071374" y="4210985"/>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30" name="Oval 29">
                <a:extLst>
                  <a:ext uri="{FF2B5EF4-FFF2-40B4-BE49-F238E27FC236}">
                    <a16:creationId xmlns:a16="http://schemas.microsoft.com/office/drawing/2014/main" id="{0538BF2D-7205-429C-9920-69C767E77FD5}"/>
                  </a:ext>
                </a:extLst>
              </p:cNvPr>
              <p:cNvSpPr/>
              <p:nvPr/>
            </p:nvSpPr>
            <p:spPr>
              <a:xfrm>
                <a:off x="7120529" y="4275817"/>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en-US" sz="3200" dirty="0">
                    <a:latin typeface="+mj-lt"/>
                  </a:rPr>
                  <a:t>1</a:t>
                </a:r>
              </a:p>
            </p:txBody>
          </p:sp>
          <p:sp>
            <p:nvSpPr>
              <p:cNvPr id="37" name="TextBox 36">
                <a:extLst>
                  <a:ext uri="{FF2B5EF4-FFF2-40B4-BE49-F238E27FC236}">
                    <a16:creationId xmlns:a16="http://schemas.microsoft.com/office/drawing/2014/main" id="{9CCC179C-E666-4CBA-8225-E9AE8F63B9C3}"/>
                  </a:ext>
                </a:extLst>
              </p:cNvPr>
              <p:cNvSpPr txBox="1">
                <a:spLocks noChangeArrowheads="1"/>
              </p:cNvSpPr>
              <p:nvPr/>
            </p:nvSpPr>
            <p:spPr bwMode="auto">
              <a:xfrm>
                <a:off x="6605188" y="4629972"/>
                <a:ext cx="1745300" cy="584775"/>
              </a:xfrm>
              <a:prstGeom prst="rect">
                <a:avLst/>
              </a:prstGeom>
              <a:noFill/>
              <a:ln w="9525">
                <a:noFill/>
                <a:miter lim="800000"/>
                <a:headEnd/>
                <a:tailEnd/>
              </a:ln>
            </p:spPr>
            <p:txBody>
              <a:bodyPr wrap="square">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a:r>
                  <a:rPr lang="en-IN" sz="1600" b="1" dirty="0"/>
                  <a:t>Air filter with UV rays sterilisation.</a:t>
                </a:r>
              </a:p>
            </p:txBody>
          </p:sp>
        </p:grpSp>
        <p:grpSp>
          <p:nvGrpSpPr>
            <p:cNvPr id="3" name="Group 2">
              <a:extLst>
                <a:ext uri="{FF2B5EF4-FFF2-40B4-BE49-F238E27FC236}">
                  <a16:creationId xmlns:a16="http://schemas.microsoft.com/office/drawing/2014/main" id="{1F76D10B-6ACE-4638-AB7A-1EF3942918AD}"/>
                </a:ext>
              </a:extLst>
            </p:cNvPr>
            <p:cNvGrpSpPr/>
            <p:nvPr/>
          </p:nvGrpSpPr>
          <p:grpSpPr>
            <a:xfrm>
              <a:off x="8607357" y="2825895"/>
              <a:ext cx="529043" cy="396000"/>
              <a:chOff x="8505184" y="2844945"/>
              <a:chExt cx="529043" cy="396000"/>
            </a:xfrm>
          </p:grpSpPr>
          <p:sp>
            <p:nvSpPr>
              <p:cNvPr id="66" name="Oval 65">
                <a:extLst>
                  <a:ext uri="{FF2B5EF4-FFF2-40B4-BE49-F238E27FC236}">
                    <a16:creationId xmlns:a16="http://schemas.microsoft.com/office/drawing/2014/main" id="{E0767904-B09B-41EB-A4C9-DA5D7C8E09E8}"/>
                  </a:ext>
                </a:extLst>
              </p:cNvPr>
              <p:cNvSpPr/>
              <p:nvPr/>
            </p:nvSpPr>
            <p:spPr>
              <a:xfrm>
                <a:off x="8618133" y="2898296"/>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67" name="TextBox 66">
                <a:extLst>
                  <a:ext uri="{FF2B5EF4-FFF2-40B4-BE49-F238E27FC236}">
                    <a16:creationId xmlns:a16="http://schemas.microsoft.com/office/drawing/2014/main" id="{4736825B-C1D7-48B5-B010-D3116A534D48}"/>
                  </a:ext>
                </a:extLst>
              </p:cNvPr>
              <p:cNvSpPr txBox="1">
                <a:spLocks noChangeArrowheads="1"/>
              </p:cNvSpPr>
              <p:nvPr/>
            </p:nvSpPr>
            <p:spPr bwMode="auto">
              <a:xfrm>
                <a:off x="8505184" y="2872872"/>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3</a:t>
                </a:r>
              </a:p>
            </p:txBody>
          </p:sp>
          <p:sp>
            <p:nvSpPr>
              <p:cNvPr id="68" name="Teardrop 67">
                <a:extLst>
                  <a:ext uri="{FF2B5EF4-FFF2-40B4-BE49-F238E27FC236}">
                    <a16:creationId xmlns:a16="http://schemas.microsoft.com/office/drawing/2014/main" id="{6A511322-FCB6-4287-85D1-8002AF8690E8}"/>
                  </a:ext>
                </a:extLst>
              </p:cNvPr>
              <p:cNvSpPr/>
              <p:nvPr/>
            </p:nvSpPr>
            <p:spPr>
              <a:xfrm rot="7994273">
                <a:off x="8570636" y="2844945"/>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grpSp>
        <p:grpSp>
          <p:nvGrpSpPr>
            <p:cNvPr id="8" name="Group 7">
              <a:extLst>
                <a:ext uri="{FF2B5EF4-FFF2-40B4-BE49-F238E27FC236}">
                  <a16:creationId xmlns:a16="http://schemas.microsoft.com/office/drawing/2014/main" id="{1363545A-9938-4AE2-BE9F-9DD50FC1DC56}"/>
                </a:ext>
              </a:extLst>
            </p:cNvPr>
            <p:cNvGrpSpPr/>
            <p:nvPr/>
          </p:nvGrpSpPr>
          <p:grpSpPr>
            <a:xfrm>
              <a:off x="9564497" y="2076324"/>
              <a:ext cx="529043" cy="396000"/>
              <a:chOff x="9564497" y="2089024"/>
              <a:chExt cx="529043" cy="396000"/>
            </a:xfrm>
          </p:grpSpPr>
          <p:grpSp>
            <p:nvGrpSpPr>
              <p:cNvPr id="6" name="Group 5">
                <a:extLst>
                  <a:ext uri="{FF2B5EF4-FFF2-40B4-BE49-F238E27FC236}">
                    <a16:creationId xmlns:a16="http://schemas.microsoft.com/office/drawing/2014/main" id="{6D2B501A-72D7-40B8-9802-DE6E8019ADB1}"/>
                  </a:ext>
                </a:extLst>
              </p:cNvPr>
              <p:cNvGrpSpPr/>
              <p:nvPr/>
            </p:nvGrpSpPr>
            <p:grpSpPr>
              <a:xfrm>
                <a:off x="9564497" y="2116951"/>
                <a:ext cx="529043" cy="309240"/>
                <a:chOff x="9564497" y="2116951"/>
                <a:chExt cx="529043" cy="309240"/>
              </a:xfrm>
            </p:grpSpPr>
            <p:sp>
              <p:nvSpPr>
                <p:cNvPr id="69" name="Oval 68">
                  <a:extLst>
                    <a:ext uri="{FF2B5EF4-FFF2-40B4-BE49-F238E27FC236}">
                      <a16:creationId xmlns:a16="http://schemas.microsoft.com/office/drawing/2014/main" id="{A1A0480E-9E12-4EA2-BCCF-0C55EF3201CC}"/>
                    </a:ext>
                  </a:extLst>
                </p:cNvPr>
                <p:cNvSpPr/>
                <p:nvPr/>
              </p:nvSpPr>
              <p:spPr>
                <a:xfrm>
                  <a:off x="9683796" y="214237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sp>
              <p:nvSpPr>
                <p:cNvPr id="70" name="TextBox 69">
                  <a:extLst>
                    <a:ext uri="{FF2B5EF4-FFF2-40B4-BE49-F238E27FC236}">
                      <a16:creationId xmlns:a16="http://schemas.microsoft.com/office/drawing/2014/main" id="{C5B3665F-4DAC-41AB-8260-BF53DC23963F}"/>
                    </a:ext>
                  </a:extLst>
                </p:cNvPr>
                <p:cNvSpPr txBox="1">
                  <a:spLocks noChangeArrowheads="1"/>
                </p:cNvSpPr>
                <p:nvPr/>
              </p:nvSpPr>
              <p:spPr bwMode="auto">
                <a:xfrm>
                  <a:off x="9564497" y="211695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eaLnBrk="1" hangingPunct="1"/>
                  <a:r>
                    <a:rPr lang="en-US" altLang="en-US" sz="1400" b="1" dirty="0">
                      <a:latin typeface="+mj-lt"/>
                    </a:rPr>
                    <a:t>4</a:t>
                  </a:r>
                </a:p>
              </p:txBody>
            </p:sp>
          </p:grpSp>
          <p:sp>
            <p:nvSpPr>
              <p:cNvPr id="71" name="Teardrop 70">
                <a:extLst>
                  <a:ext uri="{FF2B5EF4-FFF2-40B4-BE49-F238E27FC236}">
                    <a16:creationId xmlns:a16="http://schemas.microsoft.com/office/drawing/2014/main" id="{8FD8D4C2-2B0C-4395-B822-9A684D330211}"/>
                  </a:ext>
                </a:extLst>
              </p:cNvPr>
              <p:cNvSpPr/>
              <p:nvPr/>
            </p:nvSpPr>
            <p:spPr>
              <a:xfrm rot="7994273">
                <a:off x="9636299" y="2089024"/>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3200" dirty="0">
                  <a:latin typeface="+mj-lt"/>
                </a:endParaRPr>
              </a:p>
            </p:txBody>
          </p:sp>
        </p:grpSp>
      </p:grpSp>
      <p:sp>
        <p:nvSpPr>
          <p:cNvPr id="34" name="TextBox 33">
            <a:extLst>
              <a:ext uri="{FF2B5EF4-FFF2-40B4-BE49-F238E27FC236}">
                <a16:creationId xmlns:a16="http://schemas.microsoft.com/office/drawing/2014/main" id="{9A6BD03B-0666-B9C2-7D98-EE0AAA1431A3}"/>
              </a:ext>
            </a:extLst>
          </p:cNvPr>
          <p:cNvSpPr txBox="1"/>
          <p:nvPr/>
        </p:nvSpPr>
        <p:spPr>
          <a:xfrm>
            <a:off x="8002344" y="3969042"/>
            <a:ext cx="2032370" cy="646331"/>
          </a:xfrm>
          <a:prstGeom prst="rect">
            <a:avLst/>
          </a:prstGeom>
          <a:noFill/>
        </p:spPr>
        <p:txBody>
          <a:bodyPr wrap="square">
            <a:spAutoFit/>
          </a:bodyPr>
          <a:lstStyle/>
          <a:p>
            <a:pPr marL="0" indent="0">
              <a:buNone/>
            </a:pPr>
            <a:r>
              <a:rPr lang="en-IN" dirty="0"/>
              <a:t>Thermal air sterilisation.</a:t>
            </a:r>
          </a:p>
        </p:txBody>
      </p:sp>
      <p:sp>
        <p:nvSpPr>
          <p:cNvPr id="36" name="TextBox 35">
            <a:extLst>
              <a:ext uri="{FF2B5EF4-FFF2-40B4-BE49-F238E27FC236}">
                <a16:creationId xmlns:a16="http://schemas.microsoft.com/office/drawing/2014/main" id="{006E53DB-4F40-89D3-6B0A-AB8D4889F913}"/>
              </a:ext>
            </a:extLst>
          </p:cNvPr>
          <p:cNvSpPr txBox="1"/>
          <p:nvPr/>
        </p:nvSpPr>
        <p:spPr>
          <a:xfrm>
            <a:off x="8744083" y="3429000"/>
            <a:ext cx="2170422" cy="369332"/>
          </a:xfrm>
          <a:prstGeom prst="rect">
            <a:avLst/>
          </a:prstGeom>
          <a:noFill/>
        </p:spPr>
        <p:txBody>
          <a:bodyPr wrap="square">
            <a:spAutoFit/>
          </a:bodyPr>
          <a:lstStyle/>
          <a:p>
            <a:r>
              <a:rPr lang="en-IN" dirty="0"/>
              <a:t>Cooling system.</a:t>
            </a:r>
          </a:p>
        </p:txBody>
      </p:sp>
      <p:sp>
        <p:nvSpPr>
          <p:cNvPr id="40" name="TextBox 39">
            <a:extLst>
              <a:ext uri="{FF2B5EF4-FFF2-40B4-BE49-F238E27FC236}">
                <a16:creationId xmlns:a16="http://schemas.microsoft.com/office/drawing/2014/main" id="{39864BA4-3CDC-929F-CA03-67DF9DE8697B}"/>
              </a:ext>
            </a:extLst>
          </p:cNvPr>
          <p:cNvSpPr txBox="1"/>
          <p:nvPr/>
        </p:nvSpPr>
        <p:spPr>
          <a:xfrm>
            <a:off x="9600005" y="2545867"/>
            <a:ext cx="2115313" cy="646331"/>
          </a:xfrm>
          <a:prstGeom prst="rect">
            <a:avLst/>
          </a:prstGeom>
          <a:noFill/>
        </p:spPr>
        <p:txBody>
          <a:bodyPr wrap="square">
            <a:spAutoFit/>
          </a:bodyPr>
          <a:lstStyle/>
          <a:p>
            <a:pPr marL="0" indent="0">
              <a:buNone/>
            </a:pPr>
            <a:r>
              <a:rPr lang="en-IN" dirty="0"/>
              <a:t>Air filter with UV rays sterilisation.</a:t>
            </a:r>
          </a:p>
        </p:txBody>
      </p:sp>
      <p:sp>
        <p:nvSpPr>
          <p:cNvPr id="53" name="TextBox 52">
            <a:extLst>
              <a:ext uri="{FF2B5EF4-FFF2-40B4-BE49-F238E27FC236}">
                <a16:creationId xmlns:a16="http://schemas.microsoft.com/office/drawing/2014/main" id="{F2298C14-F254-0FE9-3398-6AD1015D7640}"/>
              </a:ext>
            </a:extLst>
          </p:cNvPr>
          <p:cNvSpPr txBox="1"/>
          <p:nvPr/>
        </p:nvSpPr>
        <p:spPr>
          <a:xfrm>
            <a:off x="818030" y="2114051"/>
            <a:ext cx="7362208" cy="769441"/>
          </a:xfrm>
          <a:prstGeom prst="rect">
            <a:avLst/>
          </a:prstGeom>
          <a:noFill/>
        </p:spPr>
        <p:txBody>
          <a:bodyPr wrap="square">
            <a:spAutoFit/>
          </a:bodyPr>
          <a:lstStyle/>
          <a:p>
            <a:pPr marL="0" indent="0">
              <a:buNone/>
            </a:pPr>
            <a:r>
              <a:rPr lang="en-IN" sz="2200" dirty="0"/>
              <a:t>Our prototype will be based on compactness for easy transportation and high efficiency for high prevention.</a:t>
            </a:r>
          </a:p>
        </p:txBody>
      </p:sp>
      <p:sp>
        <p:nvSpPr>
          <p:cNvPr id="72" name="TextBox 71">
            <a:extLst>
              <a:ext uri="{FF2B5EF4-FFF2-40B4-BE49-F238E27FC236}">
                <a16:creationId xmlns:a16="http://schemas.microsoft.com/office/drawing/2014/main" id="{F367F483-BB14-7AB7-38E6-B590C6A14386}"/>
              </a:ext>
            </a:extLst>
          </p:cNvPr>
          <p:cNvSpPr txBox="1"/>
          <p:nvPr/>
        </p:nvSpPr>
        <p:spPr>
          <a:xfrm>
            <a:off x="897785" y="3019215"/>
            <a:ext cx="6342946" cy="738664"/>
          </a:xfrm>
          <a:prstGeom prst="rect">
            <a:avLst/>
          </a:prstGeom>
          <a:noFill/>
        </p:spPr>
        <p:txBody>
          <a:bodyPr wrap="square">
            <a:spAutoFit/>
          </a:bodyPr>
          <a:lstStyle/>
          <a:p>
            <a:pPr marL="0" indent="0">
              <a:buNone/>
            </a:pPr>
            <a:r>
              <a:rPr lang="en-IN" sz="2100" dirty="0"/>
              <a:t>The prototype will contain some chambers which are as follows :</a:t>
            </a:r>
          </a:p>
        </p:txBody>
      </p:sp>
      <p:sp>
        <p:nvSpPr>
          <p:cNvPr id="73" name="Star: 4 Points 72">
            <a:extLst>
              <a:ext uri="{FF2B5EF4-FFF2-40B4-BE49-F238E27FC236}">
                <a16:creationId xmlns:a16="http://schemas.microsoft.com/office/drawing/2014/main" id="{DFD2C99D-4EDC-4C80-14F8-84280F9DC3FF}"/>
              </a:ext>
            </a:extLst>
          </p:cNvPr>
          <p:cNvSpPr/>
          <p:nvPr/>
        </p:nvSpPr>
        <p:spPr>
          <a:xfrm>
            <a:off x="630981" y="3113493"/>
            <a:ext cx="286870" cy="252338"/>
          </a:xfrm>
          <a:prstGeom prst="star4">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114301193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618049-FFE0-453A-8771-C8E1ABFB7067}"/>
              </a:ext>
            </a:extLst>
          </p:cNvPr>
          <p:cNvSpPr>
            <a:spLocks noGrp="1"/>
          </p:cNvSpPr>
          <p:nvPr>
            <p:ph type="title"/>
          </p:nvPr>
        </p:nvSpPr>
        <p:spPr/>
        <p:txBody>
          <a:bodyPr/>
          <a:lstStyle/>
          <a:p>
            <a:r>
              <a:rPr lang="en-US" dirty="0"/>
              <a:t>CHAMBER 1 &amp; 4 (FILTERATION)</a:t>
            </a:r>
          </a:p>
        </p:txBody>
      </p:sp>
      <p:sp>
        <p:nvSpPr>
          <p:cNvPr id="7" name="Content Placeholder 6">
            <a:extLst>
              <a:ext uri="{FF2B5EF4-FFF2-40B4-BE49-F238E27FC236}">
                <a16:creationId xmlns:a16="http://schemas.microsoft.com/office/drawing/2014/main" id="{F629C5E7-3C2E-424D-BAEE-0224A96BFBE2}"/>
              </a:ext>
            </a:extLst>
          </p:cNvPr>
          <p:cNvSpPr>
            <a:spLocks noGrp="1"/>
          </p:cNvSpPr>
          <p:nvPr>
            <p:ph sz="half" idx="2"/>
          </p:nvPr>
        </p:nvSpPr>
        <p:spPr>
          <a:xfrm>
            <a:off x="551533" y="2418735"/>
            <a:ext cx="6006583" cy="4139381"/>
          </a:xfrm>
        </p:spPr>
        <p:txBody>
          <a:bodyPr>
            <a:normAutofit/>
          </a:bodyPr>
          <a:lstStyle/>
          <a:p>
            <a:r>
              <a:rPr lang="en-US" dirty="0">
                <a:effectLst>
                  <a:outerShdw blurRad="38100" dist="38100" dir="2700000" algn="tl">
                    <a:srgbClr val="000000">
                      <a:alpha val="43137"/>
                    </a:srgbClr>
                  </a:outerShdw>
                </a:effectLst>
              </a:rPr>
              <a:t>This chamber consist of layers of filters which initially encounter all the dust and virus particle from inlet.</a:t>
            </a:r>
          </a:p>
          <a:p>
            <a:r>
              <a:rPr lang="en-US" dirty="0">
                <a:effectLst>
                  <a:outerShdw blurRad="38100" dist="38100" dir="2700000" algn="tl">
                    <a:srgbClr val="000000">
                      <a:alpha val="43137"/>
                    </a:srgbClr>
                  </a:outerShdw>
                </a:effectLst>
              </a:rPr>
              <a:t>We will initially stop dust particle and viruses which cannot pass through filters</a:t>
            </a:r>
          </a:p>
          <a:p>
            <a:r>
              <a:rPr lang="en-US" dirty="0">
                <a:effectLst>
                  <a:outerShdw blurRad="38100" dist="38100" dir="2700000" algn="tl">
                    <a:srgbClr val="000000">
                      <a:alpha val="43137"/>
                    </a:srgbClr>
                  </a:outerShdw>
                </a:effectLst>
              </a:rPr>
              <a:t>This chamber will also consist of ultra violet rays system </a:t>
            </a:r>
          </a:p>
          <a:p>
            <a:r>
              <a:rPr lang="en-US" dirty="0">
                <a:effectLst>
                  <a:outerShdw blurRad="38100" dist="38100" dir="2700000" algn="tl">
                    <a:srgbClr val="000000">
                      <a:alpha val="43137"/>
                    </a:srgbClr>
                  </a:outerShdw>
                </a:effectLst>
              </a:rPr>
              <a:t>Ultra Violet will deactivate virus which get stuck on filters.</a:t>
            </a:r>
          </a:p>
        </p:txBody>
      </p:sp>
      <p:pic>
        <p:nvPicPr>
          <p:cNvPr id="11" name="Picture 10">
            <a:extLst>
              <a:ext uri="{FF2B5EF4-FFF2-40B4-BE49-F238E27FC236}">
                <a16:creationId xmlns:a16="http://schemas.microsoft.com/office/drawing/2014/main" id="{85946BFF-4A52-452C-A221-052856064917}"/>
              </a:ext>
            </a:extLst>
          </p:cNvPr>
          <p:cNvPicPr>
            <a:picLocks noChangeAspect="1"/>
          </p:cNvPicPr>
          <p:nvPr/>
        </p:nvPicPr>
        <p:blipFill>
          <a:blip r:embed="rId2"/>
          <a:stretch>
            <a:fillRect/>
          </a:stretch>
        </p:blipFill>
        <p:spPr>
          <a:xfrm>
            <a:off x="7122418" y="2630763"/>
            <a:ext cx="3618562" cy="2507907"/>
          </a:xfrm>
          <a:prstGeom prst="rect">
            <a:avLst/>
          </a:prstGeom>
        </p:spPr>
      </p:pic>
      <p:sp>
        <p:nvSpPr>
          <p:cNvPr id="12" name="TextBox 11">
            <a:extLst>
              <a:ext uri="{FF2B5EF4-FFF2-40B4-BE49-F238E27FC236}">
                <a16:creationId xmlns:a16="http://schemas.microsoft.com/office/drawing/2014/main" id="{EBB4EDBA-A18B-403F-A60C-895C720CC32B}"/>
              </a:ext>
            </a:extLst>
          </p:cNvPr>
          <p:cNvSpPr txBox="1"/>
          <p:nvPr/>
        </p:nvSpPr>
        <p:spPr>
          <a:xfrm>
            <a:off x="7701566" y="5642879"/>
            <a:ext cx="2392386" cy="584775"/>
          </a:xfrm>
          <a:prstGeom prst="rect">
            <a:avLst/>
          </a:prstGeom>
          <a:noFill/>
        </p:spPr>
        <p:txBody>
          <a:bodyPr wrap="none" rtlCol="0">
            <a:spAutoFit/>
          </a:bodyPr>
          <a:lstStyle/>
          <a:p>
            <a:r>
              <a:rPr lang="en-US" sz="3200" u="sng" dirty="0">
                <a:effectLst>
                  <a:outerShdw blurRad="38100" dist="38100" dir="2700000" algn="tl">
                    <a:srgbClr val="000000">
                      <a:alpha val="43137"/>
                    </a:srgbClr>
                  </a:outerShdw>
                </a:effectLst>
              </a:rPr>
              <a:t>HEPA FILTER</a:t>
            </a:r>
          </a:p>
        </p:txBody>
      </p:sp>
    </p:spTree>
    <p:extLst>
      <p:ext uri="{BB962C8B-B14F-4D97-AF65-F5344CB8AC3E}">
        <p14:creationId xmlns:p14="http://schemas.microsoft.com/office/powerpoint/2010/main" val="2318329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4E68B0-00D0-6D4B-195B-9CBE6FA6BB39}"/>
              </a:ext>
            </a:extLst>
          </p:cNvPr>
          <p:cNvSpPr txBox="1"/>
          <p:nvPr/>
        </p:nvSpPr>
        <p:spPr>
          <a:xfrm>
            <a:off x="1389529" y="2896243"/>
            <a:ext cx="10162820" cy="3416320"/>
          </a:xfrm>
          <a:prstGeom prst="rect">
            <a:avLst/>
          </a:prstGeom>
          <a:noFill/>
        </p:spPr>
        <p:txBody>
          <a:bodyPr wrap="square">
            <a:spAutoFit/>
          </a:bodyPr>
          <a:lstStyle/>
          <a:p>
            <a:pPr marL="0" indent="0">
              <a:buNone/>
            </a:pPr>
            <a:r>
              <a:rPr lang="en-US" sz="2400" dirty="0"/>
              <a:t>There are a number of technologies emerging to sterilize air.  For purification of air,  HEPA filter (high efficiency particulate air filter) are widely used in the wall mounted devices.  It is not a sterilizing process but only a filtration process where the particles less than 0.2µm are only allowed to pass through the HEPA filter. Therefore, the virus are not de-activated by HEPA filter. </a:t>
            </a:r>
          </a:p>
          <a:p>
            <a:pPr marL="0" indent="0">
              <a:buNone/>
            </a:pPr>
            <a:endParaRPr lang="en-US" sz="2400" dirty="0"/>
          </a:p>
          <a:p>
            <a:pPr marL="0" indent="0">
              <a:buNone/>
            </a:pPr>
            <a:r>
              <a:rPr lang="en-US" sz="2400" dirty="0"/>
              <a:t>Another widely used means of sterilization is ultra- violet light.  There are many commercial air sterilizers based on this technology. </a:t>
            </a:r>
            <a:endParaRPr lang="en-IN" sz="2400" dirty="0"/>
          </a:p>
        </p:txBody>
      </p:sp>
      <p:sp>
        <p:nvSpPr>
          <p:cNvPr id="8" name="Title 7">
            <a:extLst>
              <a:ext uri="{FF2B5EF4-FFF2-40B4-BE49-F238E27FC236}">
                <a16:creationId xmlns:a16="http://schemas.microsoft.com/office/drawing/2014/main" id="{7968CAA0-0160-469E-AE2C-1FDF9FDAF0A6}"/>
              </a:ext>
            </a:extLst>
          </p:cNvPr>
          <p:cNvSpPr>
            <a:spLocks noGrp="1"/>
          </p:cNvSpPr>
          <p:nvPr>
            <p:ph type="title"/>
          </p:nvPr>
        </p:nvSpPr>
        <p:spPr/>
        <p:txBody>
          <a:bodyPr/>
          <a:lstStyle/>
          <a:p>
            <a:r>
              <a:rPr lang="en-US" dirty="0"/>
              <a:t>SOME IMPORTANT PARTS </a:t>
            </a:r>
          </a:p>
        </p:txBody>
      </p:sp>
      <p:sp>
        <p:nvSpPr>
          <p:cNvPr id="11" name="TextBox 10">
            <a:extLst>
              <a:ext uri="{FF2B5EF4-FFF2-40B4-BE49-F238E27FC236}">
                <a16:creationId xmlns:a16="http://schemas.microsoft.com/office/drawing/2014/main" id="{3441E664-E91F-408C-806E-07EE9153BDD0}"/>
              </a:ext>
            </a:extLst>
          </p:cNvPr>
          <p:cNvSpPr txBox="1"/>
          <p:nvPr/>
        </p:nvSpPr>
        <p:spPr>
          <a:xfrm>
            <a:off x="1389529" y="2092952"/>
            <a:ext cx="2509148" cy="769441"/>
          </a:xfrm>
          <a:prstGeom prst="rect">
            <a:avLst/>
          </a:prstGeom>
          <a:noFill/>
        </p:spPr>
        <p:txBody>
          <a:bodyPr wrap="none" rtlCol="0">
            <a:spAutoFit/>
          </a:bodyPr>
          <a:lstStyle/>
          <a:p>
            <a:r>
              <a:rPr lang="en-US" sz="4400" dirty="0">
                <a:solidFill>
                  <a:schemeClr val="bg1"/>
                </a:solidFill>
                <a:effectLst>
                  <a:outerShdw blurRad="38100" dist="38100" dir="2700000" algn="tl">
                    <a:srgbClr val="000000">
                      <a:alpha val="43137"/>
                    </a:srgbClr>
                  </a:outerShdw>
                </a:effectLst>
              </a:rPr>
              <a:t>FILTERS:-</a:t>
            </a:r>
          </a:p>
        </p:txBody>
      </p:sp>
    </p:spTree>
    <p:extLst>
      <p:ext uri="{BB962C8B-B14F-4D97-AF65-F5344CB8AC3E}">
        <p14:creationId xmlns:p14="http://schemas.microsoft.com/office/powerpoint/2010/main" val="2829157244"/>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3A4C6-434E-46A5-9465-04FD770AD4E4}"/>
              </a:ext>
            </a:extLst>
          </p:cNvPr>
          <p:cNvSpPr>
            <a:spLocks noGrp="1"/>
          </p:cNvSpPr>
          <p:nvPr>
            <p:ph type="title"/>
          </p:nvPr>
        </p:nvSpPr>
        <p:spPr/>
        <p:txBody>
          <a:bodyPr/>
          <a:lstStyle/>
          <a:p>
            <a:r>
              <a:rPr lang="en-US" dirty="0"/>
              <a:t>GROUP MEMBERS</a:t>
            </a:r>
          </a:p>
        </p:txBody>
      </p:sp>
      <p:sp>
        <p:nvSpPr>
          <p:cNvPr id="3" name="Content Placeholder 2">
            <a:extLst>
              <a:ext uri="{FF2B5EF4-FFF2-40B4-BE49-F238E27FC236}">
                <a16:creationId xmlns:a16="http://schemas.microsoft.com/office/drawing/2014/main" id="{0E025B43-8659-4B18-A645-6710FAD13AE0}"/>
              </a:ext>
            </a:extLst>
          </p:cNvPr>
          <p:cNvSpPr>
            <a:spLocks noGrp="1"/>
          </p:cNvSpPr>
          <p:nvPr>
            <p:ph idx="1"/>
          </p:nvPr>
        </p:nvSpPr>
        <p:spPr>
          <a:xfrm>
            <a:off x="2010208" y="2580508"/>
            <a:ext cx="10549240" cy="3166688"/>
          </a:xfrm>
        </p:spPr>
        <p:txBody>
          <a:bodyPr>
            <a:normAutofit fontScale="62500" lnSpcReduction="20000"/>
          </a:bodyPr>
          <a:lstStyle/>
          <a:p>
            <a:pPr marL="0" indent="0">
              <a:buNone/>
            </a:pPr>
            <a:r>
              <a:rPr lang="en-US" dirty="0">
                <a:effectLst>
                  <a:outerShdw blurRad="38100" dist="38100" dir="2700000" algn="tl">
                    <a:srgbClr val="000000">
                      <a:alpha val="43137"/>
                    </a:srgbClr>
                  </a:outerShdw>
                </a:effectLst>
              </a:rPr>
              <a:t>HARSH VISHWAKARMA </a:t>
            </a:r>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SAKSHI PATEL</a:t>
            </a:r>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SARVESH KUMAR MAURYA</a:t>
            </a:r>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JAY PRAKASH KUSHWAHA</a:t>
            </a:r>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DISHABH TIWARI</a:t>
            </a:r>
          </a:p>
          <a:p>
            <a:pPr marL="0" indent="0">
              <a:buNone/>
            </a:pPr>
            <a:endParaRPr lang="en-US" dirty="0">
              <a:effectLst>
                <a:outerShdw blurRad="38100" dist="38100" dir="2700000" algn="tl">
                  <a:srgbClr val="000000">
                    <a:alpha val="43137"/>
                  </a:srgbClr>
                </a:outerShdw>
              </a:effectLst>
            </a:endParaRPr>
          </a:p>
          <a:p>
            <a:pPr marL="0" indent="0">
              <a:buNone/>
            </a:pPr>
            <a:r>
              <a:rPr lang="en-US" dirty="0">
                <a:effectLst>
                  <a:outerShdw blurRad="38100" dist="38100" dir="2700000" algn="tl">
                    <a:srgbClr val="000000">
                      <a:alpha val="43137"/>
                    </a:srgbClr>
                  </a:outerShdw>
                </a:effectLst>
              </a:rPr>
              <a:t>AMAN SHUKLA</a:t>
            </a:r>
          </a:p>
          <a:p>
            <a:pPr marL="0" indent="0">
              <a:buNone/>
            </a:pPr>
            <a:endParaRPr lang="en-US" dirty="0">
              <a:effectLst>
                <a:outerShdw blurRad="38100" dist="38100" dir="2700000" algn="tl">
                  <a:srgbClr val="000000">
                    <a:alpha val="43137"/>
                  </a:srgbClr>
                </a:outerShdw>
              </a:effectLst>
            </a:endParaRPr>
          </a:p>
        </p:txBody>
      </p:sp>
      <p:sp>
        <p:nvSpPr>
          <p:cNvPr id="4" name="Star: 4 Points 3">
            <a:extLst>
              <a:ext uri="{FF2B5EF4-FFF2-40B4-BE49-F238E27FC236}">
                <a16:creationId xmlns:a16="http://schemas.microsoft.com/office/drawing/2014/main" id="{EEFDD7C9-ECE7-4F13-A9E9-DEFEC07DD8D3}"/>
              </a:ext>
            </a:extLst>
          </p:cNvPr>
          <p:cNvSpPr/>
          <p:nvPr/>
        </p:nvSpPr>
        <p:spPr>
          <a:xfrm>
            <a:off x="1745421" y="2580508"/>
            <a:ext cx="257578" cy="246625"/>
          </a:xfrm>
          <a:prstGeom prst="star4">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tar: 4 Points 5">
            <a:extLst>
              <a:ext uri="{FF2B5EF4-FFF2-40B4-BE49-F238E27FC236}">
                <a16:creationId xmlns:a16="http://schemas.microsoft.com/office/drawing/2014/main" id="{9578BB24-5E49-41E2-9C94-CAF9C38E0A53}"/>
              </a:ext>
            </a:extLst>
          </p:cNvPr>
          <p:cNvSpPr/>
          <p:nvPr/>
        </p:nvSpPr>
        <p:spPr>
          <a:xfrm>
            <a:off x="1745421" y="4292231"/>
            <a:ext cx="257578" cy="246625"/>
          </a:xfrm>
          <a:prstGeom prst="star4">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tar: 4 Points 6">
            <a:extLst>
              <a:ext uri="{FF2B5EF4-FFF2-40B4-BE49-F238E27FC236}">
                <a16:creationId xmlns:a16="http://schemas.microsoft.com/office/drawing/2014/main" id="{864C06EB-AED9-485D-B2AD-D97A59342B2C}"/>
              </a:ext>
            </a:extLst>
          </p:cNvPr>
          <p:cNvSpPr/>
          <p:nvPr/>
        </p:nvSpPr>
        <p:spPr>
          <a:xfrm>
            <a:off x="1745421" y="3694862"/>
            <a:ext cx="257578" cy="248342"/>
          </a:xfrm>
          <a:prstGeom prst="star4">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Star: 4 Points 7">
            <a:extLst>
              <a:ext uri="{FF2B5EF4-FFF2-40B4-BE49-F238E27FC236}">
                <a16:creationId xmlns:a16="http://schemas.microsoft.com/office/drawing/2014/main" id="{5D108A1F-6034-4837-A5D4-AAA7D6A32046}"/>
              </a:ext>
            </a:extLst>
          </p:cNvPr>
          <p:cNvSpPr/>
          <p:nvPr/>
        </p:nvSpPr>
        <p:spPr>
          <a:xfrm>
            <a:off x="1745421" y="3143751"/>
            <a:ext cx="257578" cy="273228"/>
          </a:xfrm>
          <a:prstGeom prst="star4">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tar: 4 Points 8">
            <a:extLst>
              <a:ext uri="{FF2B5EF4-FFF2-40B4-BE49-F238E27FC236}">
                <a16:creationId xmlns:a16="http://schemas.microsoft.com/office/drawing/2014/main" id="{C0E6D865-3F1D-46DD-B35F-03A3181169B6}"/>
              </a:ext>
            </a:extLst>
          </p:cNvPr>
          <p:cNvSpPr/>
          <p:nvPr/>
        </p:nvSpPr>
        <p:spPr>
          <a:xfrm>
            <a:off x="1752630" y="4850312"/>
            <a:ext cx="257578" cy="246625"/>
          </a:xfrm>
          <a:prstGeom prst="star4">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Plus Sign 4">
            <a:extLst>
              <a:ext uri="{FF2B5EF4-FFF2-40B4-BE49-F238E27FC236}">
                <a16:creationId xmlns:a16="http://schemas.microsoft.com/office/drawing/2014/main" id="{0DB6EE8B-482E-FD88-8014-2CD8388D1D7C}"/>
              </a:ext>
            </a:extLst>
          </p:cNvPr>
          <p:cNvSpPr/>
          <p:nvPr/>
        </p:nvSpPr>
        <p:spPr>
          <a:xfrm>
            <a:off x="8975814" y="2237084"/>
            <a:ext cx="961053" cy="906667"/>
          </a:xfrm>
          <a:prstGeom prst="mathPlus">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Minus Sign 9">
            <a:extLst>
              <a:ext uri="{FF2B5EF4-FFF2-40B4-BE49-F238E27FC236}">
                <a16:creationId xmlns:a16="http://schemas.microsoft.com/office/drawing/2014/main" id="{7A008EBE-E0A9-3A17-33DD-1F1F059244B9}"/>
              </a:ext>
            </a:extLst>
          </p:cNvPr>
          <p:cNvSpPr/>
          <p:nvPr/>
        </p:nvSpPr>
        <p:spPr>
          <a:xfrm>
            <a:off x="7968108" y="3258512"/>
            <a:ext cx="1007706" cy="699796"/>
          </a:xfrm>
          <a:prstGeom prst="mathMinus">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Multiplication Sign 10">
            <a:extLst>
              <a:ext uri="{FF2B5EF4-FFF2-40B4-BE49-F238E27FC236}">
                <a16:creationId xmlns:a16="http://schemas.microsoft.com/office/drawing/2014/main" id="{2A0CCF05-78CD-A7C1-5773-785C9937A896}"/>
              </a:ext>
            </a:extLst>
          </p:cNvPr>
          <p:cNvSpPr/>
          <p:nvPr/>
        </p:nvSpPr>
        <p:spPr>
          <a:xfrm>
            <a:off x="9563631" y="3723763"/>
            <a:ext cx="1007706" cy="989788"/>
          </a:xfrm>
          <a:prstGeom prst="mathMultiply">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Division Sign 11">
            <a:extLst>
              <a:ext uri="{FF2B5EF4-FFF2-40B4-BE49-F238E27FC236}">
                <a16:creationId xmlns:a16="http://schemas.microsoft.com/office/drawing/2014/main" id="{18EF2F6E-E918-494F-75DF-A4EB51D24BED}"/>
              </a:ext>
            </a:extLst>
          </p:cNvPr>
          <p:cNvSpPr/>
          <p:nvPr/>
        </p:nvSpPr>
        <p:spPr>
          <a:xfrm>
            <a:off x="8014761" y="4523981"/>
            <a:ext cx="961053" cy="798183"/>
          </a:xfrm>
          <a:prstGeom prst="mathDivid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Equals 12">
            <a:extLst>
              <a:ext uri="{FF2B5EF4-FFF2-40B4-BE49-F238E27FC236}">
                <a16:creationId xmlns:a16="http://schemas.microsoft.com/office/drawing/2014/main" id="{C3F5BA5D-E93D-577A-2238-19016381D240}"/>
              </a:ext>
            </a:extLst>
          </p:cNvPr>
          <p:cNvSpPr/>
          <p:nvPr/>
        </p:nvSpPr>
        <p:spPr>
          <a:xfrm>
            <a:off x="9563631" y="5280161"/>
            <a:ext cx="1007706" cy="824610"/>
          </a:xfrm>
          <a:prstGeom prst="mathEqual">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Star: 4 Points 13">
            <a:extLst>
              <a:ext uri="{FF2B5EF4-FFF2-40B4-BE49-F238E27FC236}">
                <a16:creationId xmlns:a16="http://schemas.microsoft.com/office/drawing/2014/main" id="{6E7364BC-9D69-22CB-652A-ED97D79B4636}"/>
              </a:ext>
            </a:extLst>
          </p:cNvPr>
          <p:cNvSpPr/>
          <p:nvPr/>
        </p:nvSpPr>
        <p:spPr>
          <a:xfrm>
            <a:off x="1745421" y="5413555"/>
            <a:ext cx="257579" cy="273228"/>
          </a:xfrm>
          <a:prstGeom prst="star4">
            <a:avLst>
              <a:gd name="adj" fmla="val 12500"/>
            </a:avLst>
          </a:prstGeom>
          <a:solidFill>
            <a:srgbClr val="000000"/>
          </a:solidFill>
          <a:ln>
            <a:solidFill>
              <a:srgbClr val="00000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Tree>
    <p:extLst>
      <p:ext uri="{BB962C8B-B14F-4D97-AF65-F5344CB8AC3E}">
        <p14:creationId xmlns:p14="http://schemas.microsoft.com/office/powerpoint/2010/main" val="2973130518"/>
      </p:ext>
    </p:extLst>
  </p:cSld>
  <p:clrMapOvr>
    <a:masterClrMapping/>
  </p:clrMapOvr>
  <p:transition spd="slow">
    <p:wheel spokes="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BEBD-CC43-4C87-BCB4-B6E5C976969E}"/>
              </a:ext>
            </a:extLst>
          </p:cNvPr>
          <p:cNvSpPr>
            <a:spLocks noGrp="1"/>
          </p:cNvSpPr>
          <p:nvPr>
            <p:ph type="title"/>
          </p:nvPr>
        </p:nvSpPr>
        <p:spPr/>
        <p:txBody>
          <a:bodyPr/>
          <a:lstStyle/>
          <a:p>
            <a:r>
              <a:rPr lang="en-US" dirty="0"/>
              <a:t>CHAMBER 2 (THERMAL STERLIZER)</a:t>
            </a:r>
          </a:p>
        </p:txBody>
      </p:sp>
      <p:sp>
        <p:nvSpPr>
          <p:cNvPr id="4" name="Content Placeholder 3">
            <a:extLst>
              <a:ext uri="{FF2B5EF4-FFF2-40B4-BE49-F238E27FC236}">
                <a16:creationId xmlns:a16="http://schemas.microsoft.com/office/drawing/2014/main" id="{217DB774-F896-4DEF-95AE-DCDF6B778734}"/>
              </a:ext>
            </a:extLst>
          </p:cNvPr>
          <p:cNvSpPr>
            <a:spLocks noGrp="1"/>
          </p:cNvSpPr>
          <p:nvPr>
            <p:ph sz="half" idx="2"/>
          </p:nvPr>
        </p:nvSpPr>
        <p:spPr>
          <a:xfrm>
            <a:off x="548486" y="2681734"/>
            <a:ext cx="6540572" cy="3531017"/>
          </a:xfrm>
        </p:spPr>
        <p:txBody>
          <a:bodyPr>
            <a:normAutofit fontScale="92500" lnSpcReduction="20000"/>
          </a:bodyPr>
          <a:lstStyle/>
          <a:p>
            <a:r>
              <a:rPr lang="en-US" dirty="0"/>
              <a:t>This is our main part and this chamber is thermally activated chamber in which filtered air will come along with virus </a:t>
            </a:r>
          </a:p>
          <a:p>
            <a:r>
              <a:rPr lang="en-US" dirty="0"/>
              <a:t>In this chamber we are going to deactivate the viruses present in air.</a:t>
            </a:r>
          </a:p>
          <a:p>
            <a:r>
              <a:rPr lang="en-US" dirty="0"/>
              <a:t>Due to high temperature of chamber the air inside chamber will also gets heated up and this eventually destroy protein layer of virus which finally kills virus</a:t>
            </a:r>
          </a:p>
          <a:p>
            <a:r>
              <a:rPr lang="en-US" dirty="0"/>
              <a:t>There are many method of increasing temperature in this chamber which again can be controlled by electronic method from outside.</a:t>
            </a:r>
          </a:p>
        </p:txBody>
      </p:sp>
      <p:pic>
        <p:nvPicPr>
          <p:cNvPr id="8" name="Picture 7">
            <a:extLst>
              <a:ext uri="{FF2B5EF4-FFF2-40B4-BE49-F238E27FC236}">
                <a16:creationId xmlns:a16="http://schemas.microsoft.com/office/drawing/2014/main" id="{DDCF86B8-FCF2-4E17-B2E6-2F5FD7C7B4F0}"/>
              </a:ext>
            </a:extLst>
          </p:cNvPr>
          <p:cNvPicPr>
            <a:picLocks noChangeAspect="1"/>
          </p:cNvPicPr>
          <p:nvPr/>
        </p:nvPicPr>
        <p:blipFill>
          <a:blip r:embed="rId2"/>
          <a:stretch>
            <a:fillRect/>
          </a:stretch>
        </p:blipFill>
        <p:spPr>
          <a:xfrm>
            <a:off x="7880528" y="2643641"/>
            <a:ext cx="2911967" cy="2791244"/>
          </a:xfrm>
          <a:prstGeom prst="rect">
            <a:avLst/>
          </a:prstGeom>
        </p:spPr>
      </p:pic>
      <p:sp>
        <p:nvSpPr>
          <p:cNvPr id="10" name="TextBox 9">
            <a:extLst>
              <a:ext uri="{FF2B5EF4-FFF2-40B4-BE49-F238E27FC236}">
                <a16:creationId xmlns:a16="http://schemas.microsoft.com/office/drawing/2014/main" id="{797B3D26-61FA-4D4A-BC14-9E6BE738D7FD}"/>
              </a:ext>
            </a:extLst>
          </p:cNvPr>
          <p:cNvSpPr txBox="1"/>
          <p:nvPr/>
        </p:nvSpPr>
        <p:spPr>
          <a:xfrm>
            <a:off x="7566891" y="5767306"/>
            <a:ext cx="3539239" cy="954107"/>
          </a:xfrm>
          <a:prstGeom prst="rect">
            <a:avLst/>
          </a:prstGeom>
          <a:noFill/>
        </p:spPr>
        <p:txBody>
          <a:bodyPr wrap="none" rtlCol="0">
            <a:spAutoFit/>
          </a:bodyPr>
          <a:lstStyle/>
          <a:p>
            <a:pPr algn="ctr"/>
            <a:r>
              <a:rPr lang="en-US" sz="2800" u="sng" dirty="0"/>
              <a:t>THERMAL STERLIZER </a:t>
            </a:r>
          </a:p>
          <a:p>
            <a:pPr algn="ctr"/>
            <a:r>
              <a:rPr lang="en-US" sz="2800" u="sng" dirty="0"/>
              <a:t>OVEN</a:t>
            </a:r>
          </a:p>
        </p:txBody>
      </p:sp>
    </p:spTree>
    <p:extLst>
      <p:ext uri="{BB962C8B-B14F-4D97-AF65-F5344CB8AC3E}">
        <p14:creationId xmlns:p14="http://schemas.microsoft.com/office/powerpoint/2010/main" val="3183499676"/>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F5BBB4-4638-49CD-80C7-6922D7FEA36E}"/>
              </a:ext>
            </a:extLst>
          </p:cNvPr>
          <p:cNvSpPr txBox="1"/>
          <p:nvPr/>
        </p:nvSpPr>
        <p:spPr>
          <a:xfrm>
            <a:off x="537097" y="627129"/>
            <a:ext cx="5070299" cy="769441"/>
          </a:xfrm>
          <a:prstGeom prst="rect">
            <a:avLst/>
          </a:prstGeom>
          <a:noFill/>
        </p:spPr>
        <p:txBody>
          <a:bodyPr wrap="none" rtlCol="0">
            <a:spAutoFit/>
          </a:bodyPr>
          <a:lstStyle/>
          <a:p>
            <a:r>
              <a:rPr lang="en-US" sz="4400" u="sng" dirty="0">
                <a:solidFill>
                  <a:schemeClr val="bg1"/>
                </a:solidFill>
                <a:effectLst>
                  <a:outerShdw blurRad="38100" dist="38100" dir="2700000" algn="tl">
                    <a:srgbClr val="000000">
                      <a:alpha val="43137"/>
                    </a:srgbClr>
                  </a:outerShdw>
                </a:effectLst>
              </a:rPr>
              <a:t>HEATING METHOD</a:t>
            </a:r>
            <a:r>
              <a:rPr lang="en-US" sz="4400" dirty="0">
                <a:solidFill>
                  <a:schemeClr val="bg1"/>
                </a:solidFill>
                <a:effectLst>
                  <a:outerShdw blurRad="38100" dist="38100" dir="2700000" algn="tl">
                    <a:srgbClr val="000000">
                      <a:alpha val="43137"/>
                    </a:srgbClr>
                  </a:outerShdw>
                </a:effectLst>
              </a:rPr>
              <a:t>:-</a:t>
            </a:r>
          </a:p>
        </p:txBody>
      </p:sp>
      <p:sp>
        <p:nvSpPr>
          <p:cNvPr id="7" name="TextBox 6">
            <a:extLst>
              <a:ext uri="{FF2B5EF4-FFF2-40B4-BE49-F238E27FC236}">
                <a16:creationId xmlns:a16="http://schemas.microsoft.com/office/drawing/2014/main" id="{EDA4C78E-9D0B-4742-9AE2-1DF9D15D0E45}"/>
              </a:ext>
            </a:extLst>
          </p:cNvPr>
          <p:cNvSpPr txBox="1"/>
          <p:nvPr/>
        </p:nvSpPr>
        <p:spPr>
          <a:xfrm>
            <a:off x="451064" y="1696978"/>
            <a:ext cx="11050074" cy="4616648"/>
          </a:xfrm>
          <a:prstGeom prst="rect">
            <a:avLst/>
          </a:prstGeom>
          <a:noFill/>
        </p:spPr>
        <p:txBody>
          <a:bodyPr wrap="square">
            <a:spAutoFit/>
          </a:bodyPr>
          <a:lstStyle/>
          <a:p>
            <a:r>
              <a:rPr lang="en-US" sz="2800" u="sng" dirty="0">
                <a:effectLst>
                  <a:outerShdw blurRad="38100" dist="38100" dir="2700000" algn="tl">
                    <a:srgbClr val="000000">
                      <a:alpha val="43137"/>
                    </a:srgbClr>
                  </a:outerShdw>
                </a:effectLst>
              </a:rPr>
              <a:t>Air heating can be achieved through the following methods:</a:t>
            </a:r>
          </a:p>
          <a:p>
            <a:endParaRPr lang="en-US" sz="2800" dirty="0">
              <a:effectLst>
                <a:outerShdw blurRad="38100" dist="38100" dir="2700000" algn="tl">
                  <a:srgbClr val="000000">
                    <a:alpha val="43137"/>
                  </a:srgbClr>
                </a:outerShdw>
              </a:effectLst>
            </a:endParaRPr>
          </a:p>
          <a:p>
            <a:pPr marL="342900" indent="-342900">
              <a:buAutoNum type="alphaLcParenR"/>
            </a:pPr>
            <a:r>
              <a:rPr lang="en-US" u="sng" dirty="0">
                <a:effectLst>
                  <a:outerShdw blurRad="38100" dist="38100" dir="2700000" algn="tl">
                    <a:srgbClr val="000000">
                      <a:alpha val="43137"/>
                    </a:srgbClr>
                  </a:outerShdw>
                </a:effectLst>
              </a:rPr>
              <a:t>Convection air heating:- </a:t>
            </a:r>
            <a:r>
              <a:rPr lang="en-US" dirty="0">
                <a:effectLst>
                  <a:outerShdw blurRad="38100" dist="38100" dir="2700000" algn="tl">
                    <a:srgbClr val="000000">
                      <a:alpha val="43137"/>
                    </a:srgbClr>
                  </a:outerShdw>
                </a:effectLst>
              </a:rPr>
              <a:t>Convection air heating utilize gas burners for heating air by recirculating it internally. In gas-fired equipment, gas is filled into the burner and heat from the burner is distributed homogeneously by using a fan throughout the unit. Convection air heating is the most common method for air heating since the heat produced can be easily controlled.</a:t>
            </a:r>
          </a:p>
          <a:p>
            <a:pPr marL="342900" indent="-342900">
              <a:buAutoNum type="alphaLcParenR"/>
            </a:pPr>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b)  </a:t>
            </a:r>
            <a:r>
              <a:rPr lang="en-US" u="sng" dirty="0">
                <a:effectLst>
                  <a:outerShdw blurRad="38100" dist="38100" dir="2700000" algn="tl">
                    <a:srgbClr val="000000">
                      <a:alpha val="43137"/>
                    </a:srgbClr>
                  </a:outerShdw>
                </a:effectLst>
              </a:rPr>
              <a:t>Infrared heating:- </a:t>
            </a:r>
            <a:r>
              <a:rPr lang="en-US" dirty="0">
                <a:effectLst>
                  <a:outerShdw blurRad="38100" dist="38100" dir="2700000" algn="tl">
                    <a:srgbClr val="000000">
                      <a:alpha val="43137"/>
                    </a:srgbClr>
                  </a:outerShdw>
                </a:effectLst>
              </a:rPr>
              <a:t>Infrared heating utilize radiation energy emerging from light emitter panels of various wavelengths based on intensity of heating. Sheathed elements or quartz can be used to make infrared panels.</a:t>
            </a:r>
          </a:p>
          <a:p>
            <a:endParaRPr lang="en-US" dirty="0">
              <a:effectLst>
                <a:outerShdw blurRad="38100" dist="38100" dir="2700000" algn="tl">
                  <a:srgbClr val="000000">
                    <a:alpha val="43137"/>
                  </a:srgbClr>
                </a:outerShdw>
              </a:effectLst>
            </a:endParaRPr>
          </a:p>
          <a:p>
            <a:r>
              <a:rPr lang="en-US" dirty="0">
                <a:effectLst>
                  <a:outerShdw blurRad="38100" dist="38100" dir="2700000" algn="tl">
                    <a:srgbClr val="000000">
                      <a:alpha val="43137"/>
                    </a:srgbClr>
                  </a:outerShdw>
                </a:effectLst>
              </a:rPr>
              <a:t>c) </a:t>
            </a:r>
            <a:r>
              <a:rPr lang="en-US" u="sng" dirty="0">
                <a:effectLst>
                  <a:outerShdw blurRad="38100" dist="38100" dir="2700000" algn="tl">
                    <a:srgbClr val="000000">
                      <a:alpha val="43137"/>
                    </a:srgbClr>
                  </a:outerShdw>
                </a:effectLst>
              </a:rPr>
              <a:t>Induction heating:- </a:t>
            </a:r>
            <a:r>
              <a:rPr lang="en-US" dirty="0">
                <a:effectLst>
                  <a:outerShdw blurRad="38100" dist="38100" dir="2700000" algn="tl">
                    <a:srgbClr val="000000">
                      <a:alpha val="43137"/>
                    </a:srgbClr>
                  </a:outerShdw>
                </a:effectLst>
              </a:rPr>
              <a:t>electromagnetism is used in induction heating to heat a conductive component. It is accomplished by passing an electric current via an induction coil which produces an electromagnetic field. In that field, when iron or steel components are placed, resistance in the flow of electricity is introduced. Consequently, creation of energy and heat takes place in the process</a:t>
            </a:r>
            <a:r>
              <a:rPr lang="en-US" sz="2000"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42688030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A6470-0F78-467B-A978-07D3EACED3EE}"/>
              </a:ext>
            </a:extLst>
          </p:cNvPr>
          <p:cNvSpPr>
            <a:spLocks noGrp="1"/>
          </p:cNvSpPr>
          <p:nvPr>
            <p:ph type="title"/>
          </p:nvPr>
        </p:nvSpPr>
        <p:spPr/>
        <p:txBody>
          <a:bodyPr/>
          <a:lstStyle/>
          <a:p>
            <a:r>
              <a:rPr lang="en-US" dirty="0"/>
              <a:t>CHAMBER 3 (COOLING)</a:t>
            </a:r>
          </a:p>
        </p:txBody>
      </p:sp>
      <p:sp>
        <p:nvSpPr>
          <p:cNvPr id="4" name="Content Placeholder 3">
            <a:extLst>
              <a:ext uri="{FF2B5EF4-FFF2-40B4-BE49-F238E27FC236}">
                <a16:creationId xmlns:a16="http://schemas.microsoft.com/office/drawing/2014/main" id="{20271A08-3219-4CBD-A578-2AA907727D4B}"/>
              </a:ext>
            </a:extLst>
          </p:cNvPr>
          <p:cNvSpPr>
            <a:spLocks noGrp="1"/>
          </p:cNvSpPr>
          <p:nvPr>
            <p:ph sz="half" idx="2"/>
          </p:nvPr>
        </p:nvSpPr>
        <p:spPr>
          <a:xfrm>
            <a:off x="562332" y="2604589"/>
            <a:ext cx="6389075" cy="3579901"/>
          </a:xfrm>
        </p:spPr>
        <p:txBody>
          <a:bodyPr>
            <a:normAutofit fontScale="92500"/>
          </a:bodyPr>
          <a:lstStyle/>
          <a:p>
            <a:r>
              <a:rPr lang="en-US" dirty="0"/>
              <a:t>This is again an important part of our project “cooling chamber”</a:t>
            </a:r>
          </a:p>
          <a:p>
            <a:r>
              <a:rPr lang="en-US" dirty="0"/>
              <a:t>Here in this chamber we will reduce temperature of hot air by sustainable method.</a:t>
            </a:r>
          </a:p>
          <a:p>
            <a:r>
              <a:rPr lang="en-US" dirty="0"/>
              <a:t>This is more important because no one need air warmed up to very high temperature so we have to reduce temperature.</a:t>
            </a:r>
          </a:p>
          <a:p>
            <a:r>
              <a:rPr lang="en-US" dirty="0"/>
              <a:t>We can also upgrade this system to a air </a:t>
            </a:r>
            <a:r>
              <a:rPr lang="en-US" dirty="0" err="1"/>
              <a:t>refigration</a:t>
            </a:r>
            <a:r>
              <a:rPr lang="en-US" dirty="0"/>
              <a:t> system later</a:t>
            </a:r>
          </a:p>
          <a:p>
            <a:endParaRPr lang="en-US" dirty="0"/>
          </a:p>
        </p:txBody>
      </p:sp>
      <p:pic>
        <p:nvPicPr>
          <p:cNvPr id="8" name="Picture 7">
            <a:extLst>
              <a:ext uri="{FF2B5EF4-FFF2-40B4-BE49-F238E27FC236}">
                <a16:creationId xmlns:a16="http://schemas.microsoft.com/office/drawing/2014/main" id="{5AA9DF86-9D3B-48FE-9216-8F318930208C}"/>
              </a:ext>
            </a:extLst>
          </p:cNvPr>
          <p:cNvPicPr>
            <a:picLocks noChangeAspect="1"/>
          </p:cNvPicPr>
          <p:nvPr/>
        </p:nvPicPr>
        <p:blipFill>
          <a:blip r:embed="rId2"/>
          <a:stretch>
            <a:fillRect/>
          </a:stretch>
        </p:blipFill>
        <p:spPr>
          <a:xfrm>
            <a:off x="8027141" y="2811067"/>
            <a:ext cx="3151720" cy="2906179"/>
          </a:xfrm>
          <a:prstGeom prst="rect">
            <a:avLst/>
          </a:prstGeom>
        </p:spPr>
      </p:pic>
      <p:sp>
        <p:nvSpPr>
          <p:cNvPr id="10" name="TextBox 9">
            <a:extLst>
              <a:ext uri="{FF2B5EF4-FFF2-40B4-BE49-F238E27FC236}">
                <a16:creationId xmlns:a16="http://schemas.microsoft.com/office/drawing/2014/main" id="{20E593BC-895A-40B8-B3BF-1AC024659FD5}"/>
              </a:ext>
            </a:extLst>
          </p:cNvPr>
          <p:cNvSpPr txBox="1"/>
          <p:nvPr/>
        </p:nvSpPr>
        <p:spPr>
          <a:xfrm>
            <a:off x="8126892" y="5885645"/>
            <a:ext cx="2952218" cy="646331"/>
          </a:xfrm>
          <a:prstGeom prst="rect">
            <a:avLst/>
          </a:prstGeom>
          <a:noFill/>
        </p:spPr>
        <p:txBody>
          <a:bodyPr wrap="none" rtlCol="0">
            <a:spAutoFit/>
          </a:bodyPr>
          <a:lstStyle/>
          <a:p>
            <a:r>
              <a:rPr lang="en-US" sz="3600" u="sng" dirty="0"/>
              <a:t>COOLING FAN</a:t>
            </a:r>
          </a:p>
        </p:txBody>
      </p:sp>
    </p:spTree>
    <p:extLst>
      <p:ext uri="{BB962C8B-B14F-4D97-AF65-F5344CB8AC3E}">
        <p14:creationId xmlns:p14="http://schemas.microsoft.com/office/powerpoint/2010/main" val="156741968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4">
            <a:extLst>
              <a:ext uri="{FF2B5EF4-FFF2-40B4-BE49-F238E27FC236}">
                <a16:creationId xmlns:a16="http://schemas.microsoft.com/office/drawing/2014/main" id="{E1FCDC37-1E01-C2FF-2ECE-D4A631689119}"/>
              </a:ext>
            </a:extLst>
          </p:cNvPr>
          <p:cNvGraphicFramePr>
            <a:graphicFrameLocks/>
          </p:cNvGraphicFramePr>
          <p:nvPr/>
        </p:nvGraphicFramePr>
        <p:xfrm>
          <a:off x="919162" y="757518"/>
          <a:ext cx="10353675" cy="5342964"/>
        </p:xfrm>
        <a:graphic>
          <a:graphicData uri="http://schemas.openxmlformats.org/drawingml/2006/table">
            <a:tbl>
              <a:tblPr firstRow="1" bandRow="1">
                <a:tableStyleId>{93296810-A885-4BE3-A3E7-6D5BEEA58F35}</a:tableStyleId>
              </a:tblPr>
              <a:tblGrid>
                <a:gridCol w="3092824">
                  <a:extLst>
                    <a:ext uri="{9D8B030D-6E8A-4147-A177-3AD203B41FA5}">
                      <a16:colId xmlns:a16="http://schemas.microsoft.com/office/drawing/2014/main" val="3452711596"/>
                    </a:ext>
                  </a:extLst>
                </a:gridCol>
                <a:gridCol w="3809626">
                  <a:extLst>
                    <a:ext uri="{9D8B030D-6E8A-4147-A177-3AD203B41FA5}">
                      <a16:colId xmlns:a16="http://schemas.microsoft.com/office/drawing/2014/main" val="3678813543"/>
                    </a:ext>
                  </a:extLst>
                </a:gridCol>
                <a:gridCol w="3451225">
                  <a:extLst>
                    <a:ext uri="{9D8B030D-6E8A-4147-A177-3AD203B41FA5}">
                      <a16:colId xmlns:a16="http://schemas.microsoft.com/office/drawing/2014/main" val="3523532036"/>
                    </a:ext>
                  </a:extLst>
                </a:gridCol>
              </a:tblGrid>
              <a:tr h="890494">
                <a:tc>
                  <a:txBody>
                    <a:bodyPr/>
                    <a:lstStyle/>
                    <a:p>
                      <a:pPr algn="ctr"/>
                      <a:r>
                        <a:rPr lang="en-IN" dirty="0"/>
                        <a:t>Virus Name</a:t>
                      </a:r>
                    </a:p>
                  </a:txBody>
                  <a:tcPr anchor="ctr"/>
                </a:tc>
                <a:tc>
                  <a:txBody>
                    <a:bodyPr/>
                    <a:lstStyle/>
                    <a:p>
                      <a:pPr algn="ctr"/>
                      <a:r>
                        <a:rPr lang="en-IN" dirty="0"/>
                        <a:t>Size of that virus</a:t>
                      </a:r>
                    </a:p>
                  </a:txBody>
                  <a:tcPr anchor="ctr"/>
                </a:tc>
                <a:tc>
                  <a:txBody>
                    <a:bodyPr/>
                    <a:lstStyle/>
                    <a:p>
                      <a:pPr algn="ctr"/>
                      <a:r>
                        <a:rPr lang="en-IN" dirty="0"/>
                        <a:t>Temperature at which virus become inactive</a:t>
                      </a:r>
                    </a:p>
                  </a:txBody>
                  <a:tcPr anchor="ctr"/>
                </a:tc>
                <a:extLst>
                  <a:ext uri="{0D108BD9-81ED-4DB2-BD59-A6C34878D82A}">
                    <a16:rowId xmlns:a16="http://schemas.microsoft.com/office/drawing/2014/main" val="3555382381"/>
                  </a:ext>
                </a:extLst>
              </a:tr>
              <a:tr h="890494">
                <a:tc>
                  <a:txBody>
                    <a:bodyPr/>
                    <a:lstStyle/>
                    <a:p>
                      <a:pPr algn="ctr"/>
                      <a:r>
                        <a:rPr lang="en-IN" dirty="0"/>
                        <a:t>Lumpy Virus</a:t>
                      </a:r>
                    </a:p>
                    <a:p>
                      <a:pPr algn="ctr"/>
                      <a:r>
                        <a:rPr lang="en-IN" dirty="0"/>
                        <a:t>(Doesn’t affect Humans)</a:t>
                      </a:r>
                    </a:p>
                  </a:txBody>
                  <a:tcPr anchor="ctr"/>
                </a:tc>
                <a:tc>
                  <a:txBody>
                    <a:bodyPr/>
                    <a:lstStyle/>
                    <a:p>
                      <a:pPr algn="ctr"/>
                      <a:r>
                        <a:rPr lang="en-IN" dirty="0"/>
                        <a:t>-</a:t>
                      </a:r>
                    </a:p>
                  </a:txBody>
                  <a:tcPr anchor="ctr"/>
                </a:tc>
                <a:tc>
                  <a:txBody>
                    <a:bodyPr/>
                    <a:lstStyle/>
                    <a:p>
                      <a:pPr algn="ctr"/>
                      <a:r>
                        <a:rPr lang="en-IN" dirty="0"/>
                        <a:t>55°C for 2 hours,</a:t>
                      </a:r>
                    </a:p>
                    <a:p>
                      <a:pPr algn="ctr"/>
                      <a:r>
                        <a:rPr lang="en-IN" dirty="0"/>
                        <a:t>65°C for 30 minutes.</a:t>
                      </a:r>
                    </a:p>
                  </a:txBody>
                  <a:tcPr anchor="ctr"/>
                </a:tc>
                <a:extLst>
                  <a:ext uri="{0D108BD9-81ED-4DB2-BD59-A6C34878D82A}">
                    <a16:rowId xmlns:a16="http://schemas.microsoft.com/office/drawing/2014/main" val="1077537256"/>
                  </a:ext>
                </a:extLst>
              </a:tr>
              <a:tr h="890494">
                <a:tc>
                  <a:txBody>
                    <a:bodyPr/>
                    <a:lstStyle/>
                    <a:p>
                      <a:pPr algn="ctr"/>
                      <a:r>
                        <a:rPr lang="en-IN" dirty="0" err="1"/>
                        <a:t>Nipah</a:t>
                      </a:r>
                      <a:r>
                        <a:rPr lang="en-IN" dirty="0"/>
                        <a:t> Virus</a:t>
                      </a:r>
                    </a:p>
                  </a:txBody>
                  <a:tcPr anchor="ctr"/>
                </a:tc>
                <a:tc>
                  <a:txBody>
                    <a:bodyPr/>
                    <a:lstStyle/>
                    <a:p>
                      <a:pPr algn="ctr"/>
                      <a:r>
                        <a:rPr lang="en-IN" dirty="0"/>
                        <a:t>40 – 600 nm in diameter</a:t>
                      </a:r>
                    </a:p>
                  </a:txBody>
                  <a:tcPr anchor="ctr"/>
                </a:tc>
                <a:tc>
                  <a:txBody>
                    <a:bodyPr/>
                    <a:lstStyle/>
                    <a:p>
                      <a:pPr algn="ctr"/>
                      <a:r>
                        <a:rPr lang="en-IN" dirty="0"/>
                        <a:t>-</a:t>
                      </a:r>
                    </a:p>
                  </a:txBody>
                  <a:tcPr anchor="ctr"/>
                </a:tc>
                <a:extLst>
                  <a:ext uri="{0D108BD9-81ED-4DB2-BD59-A6C34878D82A}">
                    <a16:rowId xmlns:a16="http://schemas.microsoft.com/office/drawing/2014/main" val="1469345932"/>
                  </a:ext>
                </a:extLst>
              </a:tr>
              <a:tr h="890494">
                <a:tc>
                  <a:txBody>
                    <a:bodyPr/>
                    <a:lstStyle/>
                    <a:p>
                      <a:pPr algn="ctr"/>
                      <a:r>
                        <a:rPr lang="en-IN" dirty="0"/>
                        <a:t>Influenza</a:t>
                      </a:r>
                    </a:p>
                    <a:p>
                      <a:pPr algn="ctr"/>
                      <a:r>
                        <a:rPr lang="en-IN" dirty="0"/>
                        <a:t>(Swine flu)</a:t>
                      </a:r>
                    </a:p>
                  </a:txBody>
                  <a:tcPr anchor="ctr"/>
                </a:tc>
                <a:tc>
                  <a:txBody>
                    <a:bodyPr/>
                    <a:lstStyle/>
                    <a:p>
                      <a:pPr algn="ctr"/>
                      <a:r>
                        <a:rPr lang="en-IN" dirty="0"/>
                        <a:t>80 – 120 nm in diameter</a:t>
                      </a:r>
                    </a:p>
                  </a:txBody>
                  <a:tcPr anchor="ctr"/>
                </a:tc>
                <a:tc>
                  <a:txBody>
                    <a:bodyPr/>
                    <a:lstStyle/>
                    <a:p>
                      <a:pPr algn="ctr"/>
                      <a:r>
                        <a:rPr lang="en-IN" dirty="0"/>
                        <a:t>On 40°C , they will die after </a:t>
                      </a:r>
                    </a:p>
                    <a:p>
                      <a:pPr algn="ctr"/>
                      <a:r>
                        <a:rPr lang="en-IN" dirty="0"/>
                        <a:t>12 – 24 hours.</a:t>
                      </a:r>
                    </a:p>
                  </a:txBody>
                  <a:tcPr anchor="ctr"/>
                </a:tc>
                <a:extLst>
                  <a:ext uri="{0D108BD9-81ED-4DB2-BD59-A6C34878D82A}">
                    <a16:rowId xmlns:a16="http://schemas.microsoft.com/office/drawing/2014/main" val="1478553531"/>
                  </a:ext>
                </a:extLst>
              </a:tr>
              <a:tr h="890494">
                <a:tc>
                  <a:txBody>
                    <a:bodyPr/>
                    <a:lstStyle/>
                    <a:p>
                      <a:pPr algn="ctr"/>
                      <a:r>
                        <a:rPr lang="en-IN" dirty="0"/>
                        <a:t>SARS-COV-2</a:t>
                      </a:r>
                    </a:p>
                    <a:p>
                      <a:pPr algn="ctr"/>
                      <a:r>
                        <a:rPr lang="en-IN" dirty="0"/>
                        <a:t>(Corona Virus)</a:t>
                      </a:r>
                    </a:p>
                  </a:txBody>
                  <a:tcPr anchor="ctr"/>
                </a:tc>
                <a:tc>
                  <a:txBody>
                    <a:bodyPr/>
                    <a:lstStyle/>
                    <a:p>
                      <a:pPr algn="ctr"/>
                      <a:r>
                        <a:rPr lang="en-IN" dirty="0"/>
                        <a:t>20 – 50 nm in diameter</a:t>
                      </a:r>
                    </a:p>
                  </a:txBody>
                  <a:tcPr anchor="ctr"/>
                </a:tc>
                <a:tc>
                  <a:txBody>
                    <a:bodyPr/>
                    <a:lstStyle/>
                    <a:p>
                      <a:pPr algn="ctr"/>
                      <a:r>
                        <a:rPr lang="en-IN" dirty="0"/>
                        <a:t>55°C for 20 minutes,</a:t>
                      </a:r>
                    </a:p>
                    <a:p>
                      <a:pPr algn="ctr"/>
                      <a:r>
                        <a:rPr lang="en-IN" dirty="0"/>
                        <a:t>70°C for 5 minutes.</a:t>
                      </a:r>
                    </a:p>
                  </a:txBody>
                  <a:tcPr anchor="ctr"/>
                </a:tc>
                <a:extLst>
                  <a:ext uri="{0D108BD9-81ED-4DB2-BD59-A6C34878D82A}">
                    <a16:rowId xmlns:a16="http://schemas.microsoft.com/office/drawing/2014/main" val="3278236812"/>
                  </a:ext>
                </a:extLst>
              </a:tr>
              <a:tr h="890494">
                <a:tc>
                  <a:txBody>
                    <a:bodyPr/>
                    <a:lstStyle/>
                    <a:p>
                      <a:pPr algn="ctr"/>
                      <a:r>
                        <a:rPr lang="en-IN" dirty="0"/>
                        <a:t>Zika Virus</a:t>
                      </a:r>
                    </a:p>
                  </a:txBody>
                  <a:tcPr anchor="ctr"/>
                </a:tc>
                <a:tc>
                  <a:txBody>
                    <a:bodyPr/>
                    <a:lstStyle/>
                    <a:p>
                      <a:pPr algn="ctr"/>
                      <a:r>
                        <a:rPr lang="en-IN" dirty="0"/>
                        <a:t>Approximately 50 nm in</a:t>
                      </a:r>
                    </a:p>
                    <a:p>
                      <a:pPr algn="ctr"/>
                      <a:r>
                        <a:rPr lang="en-IN" dirty="0"/>
                        <a:t> diameter</a:t>
                      </a:r>
                    </a:p>
                  </a:txBody>
                  <a:tcPr anchor="ctr"/>
                </a:tc>
                <a:tc>
                  <a:txBody>
                    <a:bodyPr/>
                    <a:lstStyle/>
                    <a:p>
                      <a:pPr algn="ctr"/>
                      <a:r>
                        <a:rPr lang="en-IN" dirty="0"/>
                        <a:t>&gt;60C for 5 minutes.</a:t>
                      </a:r>
                    </a:p>
                  </a:txBody>
                  <a:tcPr anchor="ctr"/>
                </a:tc>
                <a:extLst>
                  <a:ext uri="{0D108BD9-81ED-4DB2-BD59-A6C34878D82A}">
                    <a16:rowId xmlns:a16="http://schemas.microsoft.com/office/drawing/2014/main" val="992010912"/>
                  </a:ext>
                </a:extLst>
              </a:tr>
            </a:tbl>
          </a:graphicData>
        </a:graphic>
      </p:graphicFrame>
    </p:spTree>
    <p:extLst>
      <p:ext uri="{BB962C8B-B14F-4D97-AF65-F5344CB8AC3E}">
        <p14:creationId xmlns:p14="http://schemas.microsoft.com/office/powerpoint/2010/main" val="339705524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15F1E-C77D-4873-80E7-E00FB18BE7EC}"/>
              </a:ext>
            </a:extLst>
          </p:cNvPr>
          <p:cNvSpPr>
            <a:spLocks noGrp="1"/>
          </p:cNvSpPr>
          <p:nvPr>
            <p:ph type="title"/>
          </p:nvPr>
        </p:nvSpPr>
        <p:spPr/>
        <p:txBody>
          <a:bodyPr/>
          <a:lstStyle/>
          <a:p>
            <a:r>
              <a:rPr lang="en-US" dirty="0"/>
              <a:t>PRESENT AND FUTURE SIGNIFICANCE</a:t>
            </a:r>
          </a:p>
        </p:txBody>
      </p:sp>
      <p:sp>
        <p:nvSpPr>
          <p:cNvPr id="3" name="Content Placeholder 2">
            <a:extLst>
              <a:ext uri="{FF2B5EF4-FFF2-40B4-BE49-F238E27FC236}">
                <a16:creationId xmlns:a16="http://schemas.microsoft.com/office/drawing/2014/main" id="{640FB292-FB77-4ADA-B72D-4D0E33999D42}"/>
              </a:ext>
            </a:extLst>
          </p:cNvPr>
          <p:cNvSpPr>
            <a:spLocks noGrp="1"/>
          </p:cNvSpPr>
          <p:nvPr>
            <p:ph idx="1"/>
          </p:nvPr>
        </p:nvSpPr>
        <p:spPr>
          <a:xfrm>
            <a:off x="797879" y="2402125"/>
            <a:ext cx="9613861" cy="3702647"/>
          </a:xfrm>
        </p:spPr>
        <p:txBody>
          <a:bodyPr/>
          <a:lstStyle/>
          <a:p>
            <a:pPr marL="0" indent="0">
              <a:buNone/>
            </a:pPr>
            <a:r>
              <a:rPr lang="en-US" dirty="0"/>
              <a:t>So far now , you all may have </a:t>
            </a:r>
            <a:r>
              <a:rPr lang="en-IN" dirty="0"/>
              <a:t>understood</a:t>
            </a:r>
            <a:r>
              <a:rPr lang="en-US" dirty="0"/>
              <a:t> that our idea is a topic of discussion.</a:t>
            </a:r>
          </a:p>
          <a:p>
            <a:endParaRPr lang="en-US" dirty="0"/>
          </a:p>
          <a:p>
            <a:r>
              <a:rPr lang="en-US" dirty="0"/>
              <a:t>As per todays scenario many type of viruses are spreading all over world and we need a solution which can reach in every home, so this project is affordable and futuristic alternative.</a:t>
            </a:r>
          </a:p>
          <a:p>
            <a:pPr marL="0" indent="0">
              <a:buNone/>
            </a:pPr>
            <a:endParaRPr lang="en-US" dirty="0"/>
          </a:p>
          <a:p>
            <a:r>
              <a:rPr lang="en-US" dirty="0"/>
              <a:t>There are many places where we can use it, as, of course </a:t>
            </a:r>
            <a:r>
              <a:rPr lang="en-IN" dirty="0"/>
              <a:t>hospitals</a:t>
            </a:r>
            <a:r>
              <a:rPr lang="en-US" dirty="0"/>
              <a:t>, cars, </a:t>
            </a:r>
            <a:r>
              <a:rPr lang="en-IN" dirty="0"/>
              <a:t>ambulance, hotel-rooms and much more.</a:t>
            </a:r>
          </a:p>
          <a:p>
            <a:endParaRPr lang="en-US" dirty="0"/>
          </a:p>
        </p:txBody>
      </p:sp>
    </p:spTree>
    <p:extLst>
      <p:ext uri="{BB962C8B-B14F-4D97-AF65-F5344CB8AC3E}">
        <p14:creationId xmlns:p14="http://schemas.microsoft.com/office/powerpoint/2010/main" val="315014652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2639674-D95A-3A1D-115B-01C1735BE2CE}"/>
              </a:ext>
            </a:extLst>
          </p:cNvPr>
          <p:cNvSpPr txBox="1">
            <a:spLocks/>
          </p:cNvSpPr>
          <p:nvPr/>
        </p:nvSpPr>
        <p:spPr>
          <a:xfrm>
            <a:off x="764601" y="1454524"/>
            <a:ext cx="9634458" cy="42022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p>
          <a:p>
            <a:pPr>
              <a:lnSpc>
                <a:spcPct val="100000"/>
              </a:lnSpc>
            </a:pPr>
            <a:r>
              <a:rPr lang="en-US" dirty="0">
                <a:solidFill>
                  <a:schemeClr val="tx1">
                    <a:lumMod val="95000"/>
                  </a:schemeClr>
                </a:solidFill>
              </a:rPr>
              <a:t>Our project is not only limited to sterilize air in a closed room, but we can use the concept and can build machine on same principle with </a:t>
            </a:r>
            <a:r>
              <a:rPr lang="en-IN" dirty="0">
                <a:solidFill>
                  <a:schemeClr val="tx1">
                    <a:lumMod val="95000"/>
                  </a:schemeClr>
                </a:solidFill>
              </a:rPr>
              <a:t>varying</a:t>
            </a:r>
            <a:r>
              <a:rPr lang="en-US" dirty="0">
                <a:solidFill>
                  <a:schemeClr val="tx1">
                    <a:lumMod val="95000"/>
                  </a:schemeClr>
                </a:solidFill>
              </a:rPr>
              <a:t> construction to facilitate different working environment.</a:t>
            </a:r>
          </a:p>
          <a:p>
            <a:pPr marL="0" indent="0">
              <a:lnSpc>
                <a:spcPct val="100000"/>
              </a:lnSpc>
              <a:buNone/>
            </a:pPr>
            <a:endParaRPr lang="en-US" dirty="0">
              <a:solidFill>
                <a:schemeClr val="tx1">
                  <a:lumMod val="95000"/>
                </a:schemeClr>
              </a:solidFill>
            </a:endParaRPr>
          </a:p>
          <a:p>
            <a:pPr>
              <a:lnSpc>
                <a:spcPct val="100000"/>
              </a:lnSpc>
            </a:pPr>
            <a:r>
              <a:rPr lang="en-IN" sz="2400" dirty="0">
                <a:solidFill>
                  <a:schemeClr val="tx1">
                    <a:lumMod val="95000"/>
                  </a:schemeClr>
                </a:solidFill>
                <a:effectLst/>
                <a:ea typeface="Times New Roman" panose="02020603050405020304" pitchFamily="18" charset="0"/>
                <a:cs typeface="Mangal" panose="02040503050203030202" pitchFamily="18" charset="0"/>
              </a:rPr>
              <a:t>De-</a:t>
            </a:r>
            <a:r>
              <a:rPr lang="en-IN" sz="2400" dirty="0" err="1">
                <a:solidFill>
                  <a:schemeClr val="tx1">
                    <a:lumMod val="95000"/>
                  </a:schemeClr>
                </a:solidFill>
                <a:effectLst/>
                <a:ea typeface="Times New Roman" panose="02020603050405020304" pitchFamily="18" charset="0"/>
                <a:cs typeface="Mangal" panose="02040503050203030202" pitchFamily="18" charset="0"/>
              </a:rPr>
              <a:t>pyrogenation</a:t>
            </a:r>
            <a:r>
              <a:rPr lang="en-IN" sz="2400" dirty="0">
                <a:solidFill>
                  <a:schemeClr val="tx1">
                    <a:lumMod val="95000"/>
                  </a:schemeClr>
                </a:solidFill>
                <a:effectLst/>
                <a:ea typeface="Times New Roman" panose="02020603050405020304" pitchFamily="18" charset="0"/>
                <a:cs typeface="Mangal" panose="02040503050203030202" pitchFamily="18" charset="0"/>
              </a:rPr>
              <a:t> process can also be made much more efficient by using thermal air sterilisation (</a:t>
            </a:r>
            <a:r>
              <a:rPr lang="en-IN" sz="2400" dirty="0">
                <a:solidFill>
                  <a:schemeClr val="tx1">
                    <a:lumMod val="95000"/>
                  </a:schemeClr>
                </a:solidFill>
                <a:effectLst/>
                <a:ea typeface="Times New Roman" panose="02020603050405020304" pitchFamily="18" charset="0"/>
              </a:rPr>
              <a:t>a pyrogen is a substance which causes fever).</a:t>
            </a:r>
          </a:p>
          <a:p>
            <a:pPr>
              <a:lnSpc>
                <a:spcPct val="100000"/>
              </a:lnSpc>
            </a:pPr>
            <a:endParaRPr lang="en-US" dirty="0"/>
          </a:p>
        </p:txBody>
      </p:sp>
    </p:spTree>
    <p:extLst>
      <p:ext uri="{BB962C8B-B14F-4D97-AF65-F5344CB8AC3E}">
        <p14:creationId xmlns:p14="http://schemas.microsoft.com/office/powerpoint/2010/main" val="2850325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2639674-D95A-3A1D-115B-01C1735BE2CE}"/>
              </a:ext>
            </a:extLst>
          </p:cNvPr>
          <p:cNvSpPr txBox="1">
            <a:spLocks/>
          </p:cNvSpPr>
          <p:nvPr/>
        </p:nvSpPr>
        <p:spPr>
          <a:xfrm>
            <a:off x="764601" y="1421466"/>
            <a:ext cx="9634458" cy="42022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dirty="0"/>
          </a:p>
          <a:p>
            <a:pPr>
              <a:lnSpc>
                <a:spcPct val="100000"/>
              </a:lnSpc>
            </a:pPr>
            <a:r>
              <a:rPr lang="en-IN" sz="2400" dirty="0"/>
              <a:t>In the Pharmaceutical industry and Biotechnology research labs, products based on our idea can be employed.</a:t>
            </a:r>
            <a:endParaRPr lang="en-US" dirty="0"/>
          </a:p>
        </p:txBody>
      </p:sp>
      <p:pic>
        <p:nvPicPr>
          <p:cNvPr id="1028" name="Picture 4" descr="PDF) A Plant Biotechnology Laboratory Manual">
            <a:extLst>
              <a:ext uri="{FF2B5EF4-FFF2-40B4-BE49-F238E27FC236}">
                <a16:creationId xmlns:a16="http://schemas.microsoft.com/office/drawing/2014/main" id="{8144481E-1E2F-E33B-1A7A-583FA5E12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016" y="3301842"/>
            <a:ext cx="2321830" cy="2321830"/>
          </a:xfrm>
          <a:prstGeom prst="rect">
            <a:avLst/>
          </a:prstGeom>
          <a:noFill/>
          <a:effectLst>
            <a:glow rad="101600">
              <a:schemeClr val="tx1">
                <a:alpha val="40000"/>
              </a:schemeClr>
            </a:glow>
            <a:outerShdw blurRad="762000" dist="38100" dir="2700000" sx="1000" sy="1000" algn="tl" rotWithShape="0">
              <a:prstClr val="black"/>
            </a:outerShdw>
            <a:softEdge rad="12700"/>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90FA380-509E-2C21-8C8A-2BC3E9E7D6D0}"/>
              </a:ext>
            </a:extLst>
          </p:cNvPr>
          <p:cNvSpPr/>
          <p:nvPr/>
        </p:nvSpPr>
        <p:spPr>
          <a:xfrm>
            <a:off x="1006287" y="3070986"/>
            <a:ext cx="8699687" cy="2783541"/>
          </a:xfrm>
          <a:prstGeom prst="rect">
            <a:avLst/>
          </a:prstGeom>
          <a:noFill/>
          <a:ln w="50800" cmpd="sng">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949D0844-C610-BD12-CAF8-4409250B175D}"/>
              </a:ext>
            </a:extLst>
          </p:cNvPr>
          <p:cNvSpPr txBox="1"/>
          <p:nvPr/>
        </p:nvSpPr>
        <p:spPr>
          <a:xfrm>
            <a:off x="3825479" y="3884519"/>
            <a:ext cx="5586786" cy="923330"/>
          </a:xfrm>
          <a:prstGeom prst="rect">
            <a:avLst/>
          </a:prstGeom>
          <a:noFill/>
        </p:spPr>
        <p:txBody>
          <a:bodyPr wrap="none" rtlCol="0">
            <a:spAutoFit/>
          </a:bodyPr>
          <a:lstStyle/>
          <a:p>
            <a:r>
              <a:rPr lang="en-IN" dirty="0"/>
              <a:t>In case of any outbreak in lab or in any emergency </a:t>
            </a:r>
          </a:p>
          <a:p>
            <a:r>
              <a:rPr lang="en-IN" dirty="0"/>
              <a:t>condition, thermal air steriliser will be very helpful </a:t>
            </a:r>
          </a:p>
          <a:p>
            <a:r>
              <a:rPr lang="en-IN" dirty="0"/>
              <a:t>and effective.</a:t>
            </a:r>
          </a:p>
        </p:txBody>
      </p:sp>
    </p:spTree>
    <p:extLst>
      <p:ext uri="{BB962C8B-B14F-4D97-AF65-F5344CB8AC3E}">
        <p14:creationId xmlns:p14="http://schemas.microsoft.com/office/powerpoint/2010/main" val="288562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A089B35-75A6-C395-3C11-29479B0B88C4}"/>
              </a:ext>
            </a:extLst>
          </p:cNvPr>
          <p:cNvSpPr txBox="1">
            <a:spLocks/>
          </p:cNvSpPr>
          <p:nvPr/>
        </p:nvSpPr>
        <p:spPr>
          <a:xfrm>
            <a:off x="574629" y="931913"/>
            <a:ext cx="9613861" cy="1407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dirty="0"/>
          </a:p>
          <a:p>
            <a:r>
              <a:rPr lang="en-US" dirty="0"/>
              <a:t>There are many places where we can use it, as, of course </a:t>
            </a:r>
            <a:r>
              <a:rPr lang="en-IN" dirty="0"/>
              <a:t>hospitals</a:t>
            </a:r>
            <a:r>
              <a:rPr lang="en-US" dirty="0"/>
              <a:t>, cars, </a:t>
            </a:r>
            <a:r>
              <a:rPr lang="en-IN" dirty="0"/>
              <a:t>ambulance, hotel-rooms and much more.</a:t>
            </a:r>
          </a:p>
          <a:p>
            <a:endParaRPr lang="en-US" dirty="0"/>
          </a:p>
        </p:txBody>
      </p:sp>
      <p:sp>
        <p:nvSpPr>
          <p:cNvPr id="3" name="Rectangle 2">
            <a:extLst>
              <a:ext uri="{FF2B5EF4-FFF2-40B4-BE49-F238E27FC236}">
                <a16:creationId xmlns:a16="http://schemas.microsoft.com/office/drawing/2014/main" id="{3BD10E47-8639-05CF-97F0-F3B82620E067}"/>
              </a:ext>
            </a:extLst>
          </p:cNvPr>
          <p:cNvSpPr/>
          <p:nvPr/>
        </p:nvSpPr>
        <p:spPr>
          <a:xfrm>
            <a:off x="1255058" y="2635623"/>
            <a:ext cx="8220635" cy="2528047"/>
          </a:xfrm>
          <a:prstGeom prst="rect">
            <a:avLst/>
          </a:prstGeom>
          <a:noFill/>
          <a:ln w="50800">
            <a:solidFill>
              <a:schemeClr val="accent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0" name="Picture 2" descr="Ambulance Services | Anup Institute Of Orthopaedics &amp; Rehabilitation">
            <a:extLst>
              <a:ext uri="{FF2B5EF4-FFF2-40B4-BE49-F238E27FC236}">
                <a16:creationId xmlns:a16="http://schemas.microsoft.com/office/drawing/2014/main" id="{E2F8C8F2-2B89-5C01-3E8C-269A02A34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5438" y="3028108"/>
            <a:ext cx="2619375" cy="1743075"/>
          </a:xfrm>
          <a:prstGeom prst="rect">
            <a:avLst/>
          </a:prstGeom>
          <a:noFill/>
          <a:effectLst>
            <a:glow rad="139700">
              <a:schemeClr val="tx1">
                <a:lumMod val="95000"/>
                <a:alpha val="40000"/>
              </a:schemeClr>
            </a:glow>
            <a:outerShdw blurRad="762000" dist="50800" dir="5400000" sx="1000" sy="1000" algn="ctr" rotWithShape="0">
              <a:srgbClr val="000000">
                <a:alpha val="43137"/>
              </a:srgbClr>
            </a:outerShdw>
            <a:reflection stA="45000" endPos="0" dir="5400000" sy="-100000" algn="bl" rotWithShape="0"/>
            <a:softEdge rad="127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7671AD-524A-EE39-2063-77A6CB0F47FB}"/>
              </a:ext>
            </a:extLst>
          </p:cNvPr>
          <p:cNvSpPr txBox="1"/>
          <p:nvPr/>
        </p:nvSpPr>
        <p:spPr>
          <a:xfrm>
            <a:off x="4390093" y="3099825"/>
            <a:ext cx="4910319" cy="923330"/>
          </a:xfrm>
          <a:prstGeom prst="rect">
            <a:avLst/>
          </a:prstGeom>
          <a:noFill/>
        </p:spPr>
        <p:txBody>
          <a:bodyPr wrap="none" rtlCol="0">
            <a:spAutoFit/>
          </a:bodyPr>
          <a:lstStyle/>
          <a:p>
            <a:r>
              <a:rPr lang="en-IN" dirty="0"/>
              <a:t>Inside ambulances and in cars, we can </a:t>
            </a:r>
          </a:p>
          <a:p>
            <a:r>
              <a:rPr lang="en-IN" dirty="0"/>
              <a:t>install this device so that spreading of viruses</a:t>
            </a:r>
          </a:p>
          <a:p>
            <a:r>
              <a:rPr lang="en-IN" dirty="0"/>
              <a:t>can be resisted and controlled.</a:t>
            </a:r>
          </a:p>
        </p:txBody>
      </p:sp>
    </p:spTree>
    <p:extLst>
      <p:ext uri="{BB962C8B-B14F-4D97-AF65-F5344CB8AC3E}">
        <p14:creationId xmlns:p14="http://schemas.microsoft.com/office/powerpoint/2010/main" val="3671518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4D6E3-CB32-6367-9505-E13FC103E397}"/>
              </a:ext>
            </a:extLst>
          </p:cNvPr>
          <p:cNvSpPr>
            <a:spLocks noGrp="1"/>
          </p:cNvSpPr>
          <p:nvPr>
            <p:ph type="title"/>
          </p:nvPr>
        </p:nvSpPr>
        <p:spPr>
          <a:xfrm>
            <a:off x="1127857" y="609598"/>
            <a:ext cx="8580920" cy="3036061"/>
          </a:xfrm>
        </p:spPr>
        <p:txBody>
          <a:bodyPr/>
          <a:lstStyle/>
          <a:p>
            <a:pPr algn="ctr"/>
            <a:r>
              <a:rPr lang="en-IN" dirty="0">
                <a:latin typeface="Segoe Script" panose="030B0504020000000003" pitchFamily="66" charset="0"/>
              </a:rPr>
              <a:t>ENGINEERS NEVER FAILS, THEY LEARN AND GIVE THERE BEST..</a:t>
            </a:r>
          </a:p>
        </p:txBody>
      </p:sp>
      <p:sp>
        <p:nvSpPr>
          <p:cNvPr id="3" name="Text Placeholder 2">
            <a:extLst>
              <a:ext uri="{FF2B5EF4-FFF2-40B4-BE49-F238E27FC236}">
                <a16:creationId xmlns:a16="http://schemas.microsoft.com/office/drawing/2014/main" id="{6FBFC6E3-05E1-CF77-FD06-D158FA277E98}"/>
              </a:ext>
            </a:extLst>
          </p:cNvPr>
          <p:cNvSpPr>
            <a:spLocks noGrp="1"/>
          </p:cNvSpPr>
          <p:nvPr>
            <p:ph type="body" sz="half" idx="13"/>
          </p:nvPr>
        </p:nvSpPr>
        <p:spPr>
          <a:xfrm>
            <a:off x="428895" y="3371175"/>
            <a:ext cx="8156579" cy="548968"/>
          </a:xfrm>
        </p:spPr>
        <p:txBody>
          <a:bodyPr>
            <a:noAutofit/>
          </a:bodyPr>
          <a:lstStyle/>
          <a:p>
            <a:r>
              <a:rPr lang="en-IN" sz="1600" u="sng" dirty="0">
                <a:solidFill>
                  <a:schemeClr val="bg1"/>
                </a:solidFill>
                <a:effectLst>
                  <a:outerShdw blurRad="38100" dist="38100" dir="2700000" algn="tl">
                    <a:srgbClr val="000000">
                      <a:alpha val="43137"/>
                    </a:srgbClr>
                  </a:outerShdw>
                </a:effectLst>
              </a:rPr>
              <a:t>REFRENCE :-</a:t>
            </a:r>
          </a:p>
          <a:p>
            <a:r>
              <a:rPr lang="en-IN" sz="1600" dirty="0">
                <a:effectLst>
                  <a:outerShdw blurRad="38100" dist="38100" dir="2700000" algn="tl">
                    <a:srgbClr val="000000">
                      <a:alpha val="43137"/>
                    </a:srgbClr>
                  </a:outerShdw>
                </a:effectLst>
              </a:rPr>
              <a:t>INDIAN ENGINEERING CONGRESS (35</a:t>
            </a:r>
            <a:r>
              <a:rPr lang="en-IN" sz="1600" baseline="30000" dirty="0">
                <a:effectLst>
                  <a:outerShdw blurRad="38100" dist="38100" dir="2700000" algn="tl">
                    <a:srgbClr val="000000">
                      <a:alpha val="43137"/>
                    </a:srgbClr>
                  </a:outerShdw>
                </a:effectLst>
              </a:rPr>
              <a:t>TH</a:t>
            </a:r>
            <a:r>
              <a:rPr lang="en-IN" sz="1600" dirty="0">
                <a:effectLst>
                  <a:outerShdw blurRad="38100" dist="38100" dir="2700000" algn="tl">
                    <a:srgbClr val="000000">
                      <a:alpha val="43137"/>
                    </a:srgbClr>
                  </a:outerShdw>
                </a:effectLst>
              </a:rPr>
              <a:t> EDITION)</a:t>
            </a:r>
          </a:p>
          <a:p>
            <a:r>
              <a:rPr lang="en-IN" sz="1600" dirty="0">
                <a:effectLst>
                  <a:outerShdw blurRad="38100" dist="38100" dir="2700000" algn="tl">
                    <a:srgbClr val="000000">
                      <a:alpha val="43137"/>
                    </a:srgbClr>
                  </a:outerShdw>
                </a:effectLst>
              </a:rPr>
              <a:t>THROUG INTERNET</a:t>
            </a:r>
          </a:p>
        </p:txBody>
      </p:sp>
      <p:sp>
        <p:nvSpPr>
          <p:cNvPr id="4" name="Text Placeholder 3">
            <a:extLst>
              <a:ext uri="{FF2B5EF4-FFF2-40B4-BE49-F238E27FC236}">
                <a16:creationId xmlns:a16="http://schemas.microsoft.com/office/drawing/2014/main" id="{6D95FE05-E0B3-FD81-DE66-5C4E48DC3402}"/>
              </a:ext>
            </a:extLst>
          </p:cNvPr>
          <p:cNvSpPr>
            <a:spLocks noGrp="1"/>
          </p:cNvSpPr>
          <p:nvPr>
            <p:ph type="body" sz="half" idx="2"/>
          </p:nvPr>
        </p:nvSpPr>
        <p:spPr>
          <a:xfrm>
            <a:off x="2051922" y="4837120"/>
            <a:ext cx="9613859" cy="1090789"/>
          </a:xfrm>
        </p:spPr>
        <p:txBody>
          <a:bodyPr>
            <a:normAutofit lnSpcReduction="10000"/>
          </a:bodyPr>
          <a:lstStyle/>
          <a:p>
            <a:r>
              <a:rPr lang="en-IN" sz="7200" b="1" dirty="0">
                <a:effectLst>
                  <a:outerShdw blurRad="38100" dist="38100" dir="2700000" algn="tl">
                    <a:srgbClr val="000000">
                      <a:alpha val="43137"/>
                    </a:srgbClr>
                  </a:outerShdw>
                </a:effectLst>
                <a:latin typeface="Segoe Print" panose="02000600000000000000" pitchFamily="2" charset="0"/>
              </a:rPr>
              <a:t>THANK YOU..</a:t>
            </a:r>
          </a:p>
        </p:txBody>
      </p:sp>
    </p:spTree>
    <p:extLst>
      <p:ext uri="{BB962C8B-B14F-4D97-AF65-F5344CB8AC3E}">
        <p14:creationId xmlns:p14="http://schemas.microsoft.com/office/powerpoint/2010/main" val="389321435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a:solidFill>
                  <a:schemeClr val="tx1"/>
                </a:solidFill>
              </a:rPr>
              <a:t>VIRUS AND BACTERIA​:-</a:t>
            </a:r>
          </a:p>
        </p:txBody>
      </p:sp>
      <p:sp>
        <p:nvSpPr>
          <p:cNvPr id="12" name="Subtitle 11"/>
          <p:cNvSpPr>
            <a:spLocks noGrp="1"/>
          </p:cNvSpPr>
          <p:nvPr>
            <p:ph type="subTitle" idx="1"/>
          </p:nvPr>
        </p:nvSpPr>
        <p:spPr>
          <a:xfrm>
            <a:off x="1602657" y="4679174"/>
            <a:ext cx="8493957" cy="1117687"/>
          </a:xfrm>
        </p:spPr>
        <p:txBody>
          <a:bodyPr>
            <a:noAutofit/>
          </a:bodyPr>
          <a:lstStyle/>
          <a:p>
            <a:r>
              <a:rPr lang="en-US" sz="4000" dirty="0"/>
              <a:t>PANDEMICS IN WORLD DUE TO VIRUSES AND BACTERIA.​</a:t>
            </a:r>
          </a:p>
          <a:p>
            <a:endParaRPr lang="en-US" sz="4000" dirty="0"/>
          </a:p>
        </p:txBody>
      </p:sp>
      <p:pic>
        <p:nvPicPr>
          <p:cNvPr id="4" name="Picture 3">
            <a:extLst>
              <a:ext uri="{FF2B5EF4-FFF2-40B4-BE49-F238E27FC236}">
                <a16:creationId xmlns:a16="http://schemas.microsoft.com/office/drawing/2014/main" id="{8CEB4E25-DC96-E33B-5339-E56508242DF2}"/>
              </a:ext>
            </a:extLst>
          </p:cNvPr>
          <p:cNvPicPr>
            <a:picLocks noChangeAspect="1"/>
          </p:cNvPicPr>
          <p:nvPr/>
        </p:nvPicPr>
        <p:blipFill>
          <a:blip r:embed="rId2"/>
          <a:stretch>
            <a:fillRect/>
          </a:stretch>
        </p:blipFill>
        <p:spPr>
          <a:xfrm>
            <a:off x="4553005" y="0"/>
            <a:ext cx="2593260" cy="2268794"/>
          </a:xfrm>
          <a:prstGeom prst="rect">
            <a:avLst/>
          </a:prstGeom>
        </p:spPr>
      </p:pic>
      <p:pic>
        <p:nvPicPr>
          <p:cNvPr id="6" name="Picture 5">
            <a:extLst>
              <a:ext uri="{FF2B5EF4-FFF2-40B4-BE49-F238E27FC236}">
                <a16:creationId xmlns:a16="http://schemas.microsoft.com/office/drawing/2014/main" id="{5CBCA1E3-F8AF-E1DB-4670-796F7A98D5C4}"/>
              </a:ext>
            </a:extLst>
          </p:cNvPr>
          <p:cNvPicPr>
            <a:picLocks noChangeAspect="1"/>
          </p:cNvPicPr>
          <p:nvPr/>
        </p:nvPicPr>
        <p:blipFill>
          <a:blip r:embed="rId3"/>
          <a:stretch>
            <a:fillRect/>
          </a:stretch>
        </p:blipFill>
        <p:spPr>
          <a:xfrm>
            <a:off x="10096614" y="4917812"/>
            <a:ext cx="1758098" cy="1758098"/>
          </a:xfrm>
          <a:prstGeom prst="rect">
            <a:avLst/>
          </a:prstGeom>
        </p:spPr>
      </p:pic>
      <p:pic>
        <p:nvPicPr>
          <p:cNvPr id="8" name="Picture 7">
            <a:extLst>
              <a:ext uri="{FF2B5EF4-FFF2-40B4-BE49-F238E27FC236}">
                <a16:creationId xmlns:a16="http://schemas.microsoft.com/office/drawing/2014/main" id="{E53A34E0-8181-EB38-7FCB-EE08CD8A512A}"/>
              </a:ext>
            </a:extLst>
          </p:cNvPr>
          <p:cNvPicPr>
            <a:picLocks noChangeAspect="1"/>
          </p:cNvPicPr>
          <p:nvPr/>
        </p:nvPicPr>
        <p:blipFill>
          <a:blip r:embed="rId4"/>
          <a:stretch>
            <a:fillRect/>
          </a:stretch>
        </p:blipFill>
        <p:spPr>
          <a:xfrm>
            <a:off x="127973" y="4878908"/>
            <a:ext cx="1967413" cy="17580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PANDEMICS OUTBREAKS IN WORLD:-</a:t>
            </a:r>
          </a:p>
        </p:txBody>
      </p:sp>
      <p:sp>
        <p:nvSpPr>
          <p:cNvPr id="8" name="Text Placeholder 7"/>
          <p:cNvSpPr>
            <a:spLocks noGrp="1"/>
          </p:cNvSpPr>
          <p:nvPr>
            <p:ph type="body" sz="quarter" idx="13"/>
          </p:nvPr>
        </p:nvSpPr>
        <p:spPr>
          <a:xfrm>
            <a:off x="576232" y="2379571"/>
            <a:ext cx="9822037" cy="3808095"/>
          </a:xfrm>
        </p:spPr>
        <p:txBody>
          <a:bodyPr>
            <a:noAutofit/>
          </a:bodyPr>
          <a:lstStyle/>
          <a:p>
            <a:pPr algn="l"/>
            <a:r>
              <a:rPr lang="en-US" sz="2000" b="1" u="sng" dirty="0">
                <a:solidFill>
                  <a:schemeClr val="bg1"/>
                </a:solidFill>
              </a:rPr>
              <a:t>PANDEMICS :- </a:t>
            </a:r>
            <a:r>
              <a:rPr lang="en-US" sz="2000" dirty="0"/>
              <a:t>A Pandemic is an epidemic of an infectious disease that spread across a large region , for  instance multiple continents or worldwide ,affecting a substantial number of individuals .​</a:t>
            </a:r>
          </a:p>
          <a:p>
            <a:pPr algn="l"/>
            <a:r>
              <a:rPr lang="en-US" sz="2000" dirty="0"/>
              <a:t>​</a:t>
            </a:r>
          </a:p>
          <a:p>
            <a:pPr algn="l"/>
            <a:r>
              <a:rPr lang="en-US" sz="2000" dirty="0"/>
              <a:t>* Throughout human history , there have been a number of pandemics of disease such as SMALLPOX. ​</a:t>
            </a:r>
          </a:p>
          <a:p>
            <a:pPr algn="l"/>
            <a:r>
              <a:rPr lang="en-US" sz="2000" dirty="0"/>
              <a:t>​</a:t>
            </a:r>
          </a:p>
          <a:p>
            <a:pPr algn="l"/>
            <a:r>
              <a:rPr lang="en-US" sz="2000" dirty="0"/>
              <a:t>*The most fatal pandemics in recorded history was the black death – also known as THE PLAGUE -  WHICH KILLED AN ESTIMATED 75 –200 million people in the 14 century.​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680320" y="3163775"/>
            <a:ext cx="7028815" cy="824230"/>
          </a:xfrm>
        </p:spPr>
        <p:txBody>
          <a:bodyPr/>
          <a:lstStyle/>
          <a:p>
            <a:pPr marL="0" indent="0">
              <a:buNone/>
            </a:pPr>
            <a:r>
              <a:rPr lang="en-US" dirty="0"/>
              <a:t>*  By airborne respiratory droplets (coughs or sneezes).​</a:t>
            </a:r>
          </a:p>
        </p:txBody>
      </p:sp>
      <p:sp>
        <p:nvSpPr>
          <p:cNvPr id="2" name="Title 1"/>
          <p:cNvSpPr>
            <a:spLocks noGrp="1"/>
          </p:cNvSpPr>
          <p:nvPr>
            <p:ph type="title"/>
          </p:nvPr>
        </p:nvSpPr>
        <p:spPr/>
        <p:txBody>
          <a:bodyPr>
            <a:normAutofit/>
          </a:bodyPr>
          <a:lstStyle/>
          <a:p>
            <a:r>
              <a:rPr lang="en-US">
                <a:latin typeface="Cambria" panose="02040503050406030204" charset="0"/>
                <a:cs typeface="Cambria" panose="02040503050406030204" charset="0"/>
              </a:rPr>
              <a:t>HOW INFECTIOUS DISEASE SPREAD IN HUMANS AND TURN INTO A PANDEMICS:-</a:t>
            </a:r>
          </a:p>
        </p:txBody>
      </p:sp>
      <p:sp>
        <p:nvSpPr>
          <p:cNvPr id="9" name="Text Placeholder 8"/>
          <p:cNvSpPr>
            <a:spLocks noGrp="1"/>
          </p:cNvSpPr>
          <p:nvPr>
            <p:ph type="body" sz="quarter" idx="15"/>
          </p:nvPr>
        </p:nvSpPr>
        <p:spPr>
          <a:xfrm>
            <a:off x="680321" y="4225700"/>
            <a:ext cx="7028815" cy="824230"/>
          </a:xfrm>
        </p:spPr>
        <p:txBody>
          <a:bodyPr>
            <a:normAutofit/>
          </a:bodyPr>
          <a:lstStyle/>
          <a:p>
            <a:pPr marL="0" indent="0">
              <a:buNone/>
            </a:pPr>
            <a:r>
              <a:rPr lang="en-US" dirty="0"/>
              <a:t>*  By blood products (unclean needles or unscreened blood).​</a:t>
            </a:r>
          </a:p>
        </p:txBody>
      </p:sp>
      <p:sp>
        <p:nvSpPr>
          <p:cNvPr id="10" name="Text Placeholder 9"/>
          <p:cNvSpPr>
            <a:spLocks noGrp="1"/>
          </p:cNvSpPr>
          <p:nvPr>
            <p:ph type="body" sz="quarter" idx="13"/>
          </p:nvPr>
        </p:nvSpPr>
        <p:spPr>
          <a:xfrm>
            <a:off x="680320" y="2101850"/>
            <a:ext cx="7406005" cy="824230"/>
          </a:xfrm>
        </p:spPr>
        <p:txBody>
          <a:bodyPr>
            <a:normAutofit/>
          </a:bodyPr>
          <a:lstStyle/>
          <a:p>
            <a:pPr marL="0" indent="0">
              <a:buNone/>
            </a:pPr>
            <a:r>
              <a:rPr lang="en-US" dirty="0"/>
              <a:t>*</a:t>
            </a:r>
            <a:r>
              <a:rPr lang="en-US" dirty="0">
                <a:sym typeface="+mn-ea"/>
              </a:rPr>
              <a:t> By skin-to-skin contact (handshakes or hugs).​</a:t>
            </a:r>
            <a:endParaRPr lang="en-US" dirty="0"/>
          </a:p>
        </p:txBody>
      </p:sp>
      <p:sp>
        <p:nvSpPr>
          <p:cNvPr id="15" name="Text Placeholder 14"/>
          <p:cNvSpPr>
            <a:spLocks noGrp="1"/>
          </p:cNvSpPr>
          <p:nvPr>
            <p:ph type="body" sz="quarter" idx="16"/>
          </p:nvPr>
        </p:nvSpPr>
        <p:spPr>
          <a:xfrm>
            <a:off x="572524" y="5580790"/>
            <a:ext cx="6409690" cy="872490"/>
          </a:xfrm>
        </p:spPr>
        <p:txBody>
          <a:bodyPr>
            <a:normAutofit/>
          </a:bodyPr>
          <a:lstStyle/>
          <a:p>
            <a:pPr marL="0" indent="0">
              <a:buNone/>
            </a:pPr>
            <a:r>
              <a:rPr lang="en-US" dirty="0">
                <a:sym typeface="+mn-ea"/>
              </a:rPr>
              <a:t> * By touching a contaminated surface​.</a:t>
            </a:r>
            <a:endParaRPr lang="en-US" dirty="0"/>
          </a:p>
          <a:p>
            <a:pPr marL="0" indent="0">
              <a:buNone/>
            </a:pPr>
            <a:endParaRPr lang="en-US" dirty="0"/>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LIST OF INFECTIOUS DISEASE OUTBREAKS ,PANDEMICS AND EPIDEMICS :-​</a:t>
            </a:r>
          </a:p>
        </p:txBody>
      </p:sp>
      <p:sp>
        <p:nvSpPr>
          <p:cNvPr id="3" name="Text Placeholder 2"/>
          <p:cNvSpPr>
            <a:spLocks noGrp="1"/>
          </p:cNvSpPr>
          <p:nvPr>
            <p:ph type="body" idx="1"/>
          </p:nvPr>
        </p:nvSpPr>
        <p:spPr>
          <a:xfrm>
            <a:off x="-449027" y="2045836"/>
            <a:ext cx="4598670" cy="597535"/>
          </a:xfrm>
        </p:spPr>
        <p:txBody>
          <a:bodyPr>
            <a:noAutofit/>
          </a:bodyPr>
          <a:lstStyle/>
          <a:p>
            <a:pPr algn="ctr"/>
            <a:r>
              <a:rPr lang="en-US" sz="3200" u="sng" dirty="0">
                <a:solidFill>
                  <a:schemeClr val="bg1"/>
                </a:solidFill>
                <a:latin typeface="Bahnschrift Light Condensed" panose="020B0502040204020203" charset="0"/>
                <a:cs typeface="Bahnschrift Light Condensed" panose="020B0502040204020203" charset="0"/>
                <a:sym typeface="+mn-ea"/>
              </a:rPr>
              <a:t>SMALL POX (1796) :- </a:t>
            </a:r>
          </a:p>
        </p:txBody>
      </p:sp>
      <p:sp>
        <p:nvSpPr>
          <p:cNvPr id="4" name="Content Placeholder 3"/>
          <p:cNvSpPr>
            <a:spLocks noGrp="1"/>
          </p:cNvSpPr>
          <p:nvPr>
            <p:ph sz="half" idx="2"/>
          </p:nvPr>
        </p:nvSpPr>
        <p:spPr>
          <a:xfrm>
            <a:off x="269386" y="2776383"/>
            <a:ext cx="10024796" cy="3523862"/>
          </a:xfrm>
        </p:spPr>
        <p:txBody>
          <a:bodyPr>
            <a:normAutofit/>
          </a:bodyPr>
          <a:lstStyle/>
          <a:p>
            <a:r>
              <a:rPr lang="en-US" sz="1800" dirty="0"/>
              <a:t> It is a serious infectious disease caused by the variola virus. It is contagious—meaning, it spreads from one person to another.​</a:t>
            </a:r>
          </a:p>
          <a:p>
            <a:r>
              <a:rPr lang="en-US" sz="1800" dirty="0">
                <a:latin typeface="Bahnschrift" panose="020B0502040204020203" charset="0"/>
                <a:cs typeface="Bahnschrift" panose="020B0502040204020203" charset="0"/>
              </a:rPr>
              <a:t>TEMPERATURE AT WHICH VARIOLA VIRUS WILL BE DEACTIVATE :- 6 HOURS IN AN ATMOSPHERE OF HIGH TEMPERATURE  31 TO 33 DEGREE CELCIU</a:t>
            </a:r>
            <a:r>
              <a:rPr lang="en-US" sz="1800" dirty="0"/>
              <a:t>S.​</a:t>
            </a:r>
          </a:p>
        </p:txBody>
      </p:sp>
      <p:sp>
        <p:nvSpPr>
          <p:cNvPr id="5" name="Text Placeholder 4"/>
          <p:cNvSpPr>
            <a:spLocks noGrp="1"/>
          </p:cNvSpPr>
          <p:nvPr>
            <p:ph type="body" sz="quarter" idx="3"/>
          </p:nvPr>
        </p:nvSpPr>
        <p:spPr>
          <a:xfrm>
            <a:off x="269386" y="3942172"/>
            <a:ext cx="4700270" cy="692150"/>
          </a:xfrm>
        </p:spPr>
        <p:txBody>
          <a:bodyPr>
            <a:noAutofit/>
          </a:bodyPr>
          <a:lstStyle/>
          <a:p>
            <a:pPr algn="ctr"/>
            <a:r>
              <a:rPr lang="en-US" sz="2800" u="sng" dirty="0">
                <a:solidFill>
                  <a:schemeClr val="bg1"/>
                </a:solidFill>
              </a:rPr>
              <a:t>FLU (INFLUENZA)​1918:-​</a:t>
            </a:r>
          </a:p>
        </p:txBody>
      </p:sp>
      <p:sp>
        <p:nvSpPr>
          <p:cNvPr id="6" name="Content Placeholder 5"/>
          <p:cNvSpPr>
            <a:spLocks noGrp="1"/>
          </p:cNvSpPr>
          <p:nvPr>
            <p:ph sz="quarter" idx="4"/>
          </p:nvPr>
        </p:nvSpPr>
        <p:spPr>
          <a:xfrm>
            <a:off x="269386" y="4825395"/>
            <a:ext cx="10388782" cy="3487420"/>
          </a:xfrm>
        </p:spPr>
        <p:txBody>
          <a:bodyPr>
            <a:normAutofit/>
          </a:bodyPr>
          <a:lstStyle/>
          <a:p>
            <a:r>
              <a:rPr lang="en-US" sz="1800" dirty="0"/>
              <a:t> The flu pandemic is caused by a new H1N1 flu strain.​</a:t>
            </a:r>
          </a:p>
          <a:p>
            <a:r>
              <a:rPr lang="en-US" sz="1800" dirty="0"/>
              <a:t>IT IS ALSO CALLED AS SWINE FLU</a:t>
            </a:r>
          </a:p>
          <a:p>
            <a:r>
              <a:rPr lang="en-US" sz="1800" dirty="0">
                <a:latin typeface="Bahnschrift" panose="020B0502040204020203" charset="0"/>
                <a:cs typeface="Bahnschrift" panose="020B0502040204020203" charset="0"/>
              </a:rPr>
              <a:t>TEMPERATURE AT WHICH INFLUENZA VIRUS  WILL BE DEACTIVATE :- 70 DEGREE CELCIUS . AND ON 40 DEGREE CELCIUS THEY WILL DIE AFTER 12-24 HOURS .</a:t>
            </a:r>
            <a:r>
              <a:rPr lang="en-US" sz="2000" dirty="0">
                <a:latin typeface="Bahnschrift" panose="020B0502040204020203" charset="0"/>
                <a:cs typeface="Bahnschrift" panose="020B0502040204020203"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a:t>1955 POLIO :-​</a:t>
            </a:r>
          </a:p>
        </p:txBody>
      </p:sp>
      <p:sp>
        <p:nvSpPr>
          <p:cNvPr id="3" name="Text Placeholder 2"/>
          <p:cNvSpPr>
            <a:spLocks noGrp="1"/>
          </p:cNvSpPr>
          <p:nvPr>
            <p:ph type="body" idx="1"/>
          </p:nvPr>
        </p:nvSpPr>
        <p:spPr>
          <a:xfrm rot="10800000" flipV="1">
            <a:off x="262315" y="2005945"/>
            <a:ext cx="5233916" cy="1024275"/>
          </a:xfrm>
        </p:spPr>
        <p:txBody>
          <a:bodyPr>
            <a:noAutofit/>
          </a:bodyPr>
          <a:lstStyle/>
          <a:p>
            <a:r>
              <a:rPr lang="en-US" dirty="0">
                <a:solidFill>
                  <a:schemeClr val="bg1"/>
                </a:solidFill>
              </a:rPr>
              <a:t>* </a:t>
            </a:r>
            <a:r>
              <a:rPr lang="en-US" u="sng" dirty="0">
                <a:solidFill>
                  <a:schemeClr val="bg1"/>
                </a:solidFill>
              </a:rPr>
              <a:t>Several polio epidemics had occurred between 1948 and 1955</a:t>
            </a:r>
            <a:r>
              <a:rPr lang="en-US" sz="1200" dirty="0">
                <a:solidFill>
                  <a:schemeClr val="bg1"/>
                </a:solidFill>
              </a:rPr>
              <a:t>.​</a:t>
            </a:r>
          </a:p>
        </p:txBody>
      </p:sp>
      <p:sp>
        <p:nvSpPr>
          <p:cNvPr id="4" name="Content Placeholder 3"/>
          <p:cNvSpPr>
            <a:spLocks noGrp="1"/>
          </p:cNvSpPr>
          <p:nvPr>
            <p:ph sz="half" idx="2"/>
          </p:nvPr>
        </p:nvSpPr>
        <p:spPr>
          <a:xfrm>
            <a:off x="262316" y="3276315"/>
            <a:ext cx="4698365" cy="2703195"/>
          </a:xfrm>
        </p:spPr>
        <p:txBody>
          <a:bodyPr/>
          <a:lstStyle/>
          <a:p>
            <a:r>
              <a:rPr lang="en-US" dirty="0"/>
              <a:t>Polio, is a disabling and life-threatening disease caused by the poliovirus. The virus spreads from person to person and can infect a person's spinal cord, causing paralysis (can't move parts of the body).​</a:t>
            </a:r>
          </a:p>
        </p:txBody>
      </p:sp>
      <p:sp>
        <p:nvSpPr>
          <p:cNvPr id="5" name="Text Placeholder 4"/>
          <p:cNvSpPr>
            <a:spLocks noGrp="1"/>
          </p:cNvSpPr>
          <p:nvPr>
            <p:ph type="body" sz="quarter" idx="3"/>
          </p:nvPr>
        </p:nvSpPr>
        <p:spPr>
          <a:xfrm>
            <a:off x="5925185" y="1644037"/>
            <a:ext cx="5671124" cy="1002726"/>
          </a:xfrm>
        </p:spPr>
        <p:txBody>
          <a:bodyPr>
            <a:noAutofit/>
          </a:bodyPr>
          <a:lstStyle/>
          <a:p>
            <a:r>
              <a:rPr lang="en-US" u="sng" dirty="0">
                <a:solidFill>
                  <a:schemeClr val="bg1"/>
                </a:solidFill>
              </a:rPr>
              <a:t>* What temperature kills polio virus:-</a:t>
            </a:r>
            <a:r>
              <a:rPr lang="en-US" dirty="0"/>
              <a:t>​</a:t>
            </a:r>
          </a:p>
        </p:txBody>
      </p:sp>
      <p:sp>
        <p:nvSpPr>
          <p:cNvPr id="6" name="Content Placeholder 5"/>
          <p:cNvSpPr>
            <a:spLocks noGrp="1"/>
          </p:cNvSpPr>
          <p:nvPr>
            <p:ph sz="quarter" idx="4"/>
          </p:nvPr>
        </p:nvSpPr>
        <p:spPr>
          <a:xfrm>
            <a:off x="5925185" y="2800624"/>
            <a:ext cx="6066097" cy="2821228"/>
          </a:xfrm>
        </p:spPr>
        <p:txBody>
          <a:bodyPr/>
          <a:lstStyle/>
          <a:p>
            <a:endParaRPr lang="en-US" dirty="0"/>
          </a:p>
          <a:p>
            <a:r>
              <a:rPr lang="en-US" dirty="0"/>
              <a:t>Polio virus is resistant to inactivation by common laboratory disinfectants such as alcohol. The virus is rapidly destroyed by exposure to temperatures of 50°C or more, autoclaving or incineration.​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a:t>MEASLES AND RUBELLA:-</a:t>
            </a:r>
          </a:p>
        </p:txBody>
      </p:sp>
      <p:sp>
        <p:nvSpPr>
          <p:cNvPr id="17" name="Content Placeholder 16"/>
          <p:cNvSpPr>
            <a:spLocks noGrp="1"/>
          </p:cNvSpPr>
          <p:nvPr>
            <p:ph sz="half" idx="1"/>
          </p:nvPr>
        </p:nvSpPr>
        <p:spPr/>
        <p:txBody>
          <a:bodyPr>
            <a:normAutofit fontScale="77500" lnSpcReduction="20000"/>
          </a:bodyPr>
          <a:lstStyle/>
          <a:p>
            <a:r>
              <a:rPr lang="en-US" sz="4400" dirty="0"/>
              <a:t>1963 MEASLES :-</a:t>
            </a:r>
          </a:p>
          <a:p>
            <a:r>
              <a:rPr lang="en-US" sz="3200" dirty="0"/>
              <a:t>Measles is an acute viral respiratory illness.</a:t>
            </a:r>
          </a:p>
          <a:p>
            <a:r>
              <a:rPr lang="en-US" sz="3200" dirty="0">
                <a:solidFill>
                  <a:srgbClr val="FFFF00"/>
                </a:solidFill>
              </a:rPr>
              <a:t>​WHAT TEMPERATURE MEASLES VIRUS CAN BE DEACTIVATE</a:t>
            </a:r>
            <a:r>
              <a:rPr lang="en-US" sz="3200" dirty="0"/>
              <a:t>:-</a:t>
            </a:r>
          </a:p>
          <a:p>
            <a:r>
              <a:rPr lang="en-US" sz="2900" dirty="0"/>
              <a:t>The kinetics of thermal inactivation at 45 degrees C was investigated with different measles virus strains.​</a:t>
            </a:r>
          </a:p>
        </p:txBody>
      </p:sp>
      <p:sp>
        <p:nvSpPr>
          <p:cNvPr id="18" name="Content Placeholder 17"/>
          <p:cNvSpPr>
            <a:spLocks noGrp="1"/>
          </p:cNvSpPr>
          <p:nvPr>
            <p:ph sz="half" idx="2"/>
          </p:nvPr>
        </p:nvSpPr>
        <p:spPr>
          <a:xfrm>
            <a:off x="5594350" y="2336800"/>
            <a:ext cx="4700270" cy="4023995"/>
          </a:xfrm>
        </p:spPr>
        <p:txBody>
          <a:bodyPr>
            <a:normAutofit fontScale="77500" lnSpcReduction="20000"/>
          </a:bodyPr>
          <a:lstStyle/>
          <a:p>
            <a:r>
              <a:rPr lang="en-US" sz="4600">
                <a:highlight>
                  <a:srgbClr val="000000"/>
                </a:highlight>
              </a:rPr>
              <a:t>1969 Rubella:-</a:t>
            </a:r>
          </a:p>
          <a:p>
            <a:r>
              <a:rPr lang="en-US" sz="3300"/>
              <a:t> Rubella is caused by the rubella (roo-BELL-uh) virus (not the same virus that causes measles).</a:t>
            </a:r>
          </a:p>
          <a:p>
            <a:r>
              <a:rPr lang="en-US" sz="4700">
                <a:solidFill>
                  <a:srgbClr val="FFFF00"/>
                </a:solidFill>
              </a:rPr>
              <a:t>HEAT INACTIVATION:-​</a:t>
            </a:r>
            <a:endParaRPr lang="en-US"/>
          </a:p>
          <a:p>
            <a:r>
              <a:rPr lang="en-US" sz="2900"/>
              <a:t>PHYSICAL INACTIVATION: Temperatures exceeding 56 °C for 2-20 minutes, 37°C for 48 hours, or -20 °C will inactivate the Rubella virus.​</a:t>
            </a:r>
          </a:p>
          <a:p>
            <a:endParaRPr lang="en-US"/>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(1952-2016)Zika virus:-</a:t>
            </a:r>
          </a:p>
        </p:txBody>
      </p:sp>
      <p:sp>
        <p:nvSpPr>
          <p:cNvPr id="7" name="Content Placeholder 6"/>
          <p:cNvSpPr>
            <a:spLocks noGrp="1"/>
          </p:cNvSpPr>
          <p:nvPr>
            <p:ph idx="1"/>
          </p:nvPr>
        </p:nvSpPr>
        <p:spPr>
          <a:xfrm>
            <a:off x="1964055" y="2036445"/>
            <a:ext cx="9787255" cy="4504055"/>
          </a:xfrm>
        </p:spPr>
        <p:txBody>
          <a:bodyPr>
            <a:noAutofit/>
          </a:bodyPr>
          <a:lstStyle/>
          <a:p>
            <a:r>
              <a:rPr lang="en-US"/>
              <a:t>Zika virus is most often spread through mosquito bites.</a:t>
            </a:r>
          </a:p>
          <a:p>
            <a:r>
              <a:rPr lang="en-US"/>
              <a:t>1952:-Zika virus is first reported in a human.​</a:t>
            </a:r>
          </a:p>
          <a:p>
            <a:r>
              <a:rPr lang="en-US"/>
              <a:t>2007:-Zika virus causes an outbreak on the Yap Islands.​</a:t>
            </a:r>
          </a:p>
          <a:p>
            <a:r>
              <a:rPr lang="en-US"/>
              <a:t>2013-2014:- Zika virus causes an outbreak in French Polynesia.​</a:t>
            </a:r>
          </a:p>
          <a:p>
            <a:r>
              <a:rPr lang="en-US"/>
              <a:t>2014-2015:- Zika virus causes an outbreak in Brazil.​</a:t>
            </a:r>
          </a:p>
          <a:p>
            <a:r>
              <a:rPr lang="en-US"/>
              <a:t>2016:- WHO declares Zika virus to be a public health emergency of international concern​</a:t>
            </a:r>
          </a:p>
          <a:p>
            <a:r>
              <a:rPr lang="en-US" sz="3600">
                <a:highlight>
                  <a:srgbClr val="000000"/>
                </a:highlight>
              </a:rPr>
              <a:t>HEAT INACTIVATION :-​</a:t>
            </a:r>
          </a:p>
          <a:p>
            <a:r>
              <a:rPr lang="en-US"/>
              <a:t>Temperatures &gt;60°C inactivated the virus​</a:t>
            </a:r>
          </a:p>
        </p:txBody>
      </p:sp>
    </p:spTree>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Reflection on learning </Template>
  <TotalTime>77</TotalTime>
  <Words>2800</Words>
  <Application>Microsoft Office PowerPoint</Application>
  <PresentationFormat>Widescreen</PresentationFormat>
  <Paragraphs>246</Paragraphs>
  <Slides>28</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28</vt:i4>
      </vt:variant>
    </vt:vector>
  </HeadingPairs>
  <TitlesOfParts>
    <vt:vector size="41" baseType="lpstr">
      <vt:lpstr>Adobe Fan Heiti Std B</vt:lpstr>
      <vt:lpstr>Arial</vt:lpstr>
      <vt:lpstr>Bahnschrift</vt:lpstr>
      <vt:lpstr>Bahnschrift Light Condensed</vt:lpstr>
      <vt:lpstr>Calibri</vt:lpstr>
      <vt:lpstr>Cambria</vt:lpstr>
      <vt:lpstr>Open Sans Light</vt:lpstr>
      <vt:lpstr>Segoe Print</vt:lpstr>
      <vt:lpstr>Segoe Script</vt:lpstr>
      <vt:lpstr>Segoe UI</vt:lpstr>
      <vt:lpstr>Trebuchet MS</vt:lpstr>
      <vt:lpstr>Berlin</vt:lpstr>
      <vt:lpstr>1_Berlin</vt:lpstr>
      <vt:lpstr>PowerPoint Presentation</vt:lpstr>
      <vt:lpstr>GROUP MEMBERS</vt:lpstr>
      <vt:lpstr>VIRUS AND BACTERIA​:-</vt:lpstr>
      <vt:lpstr>PANDEMICS OUTBREAKS IN WORLD:-</vt:lpstr>
      <vt:lpstr>HOW INFECTIOUS DISEASE SPREAD IN HUMANS AND TURN INTO A PANDEMICS:-</vt:lpstr>
      <vt:lpstr>LIST OF INFECTIOUS DISEASE OUTBREAKS ,PANDEMICS AND EPIDEMICS :-​</vt:lpstr>
      <vt:lpstr>1955 POLIO :-​</vt:lpstr>
      <vt:lpstr>MEASLES AND RUBELLA:-</vt:lpstr>
      <vt:lpstr>(1952-2016)Zika virus:-</vt:lpstr>
      <vt:lpstr>(2002-2021)SARS and MERS:-</vt:lpstr>
      <vt:lpstr>2020 CORONAVIRUS (COVID-19):-</vt:lpstr>
      <vt:lpstr>CORONAVIRUS  IN CHINA(COVID-19):-</vt:lpstr>
      <vt:lpstr>CURRENT REPORT OF COVID-19 IN CHINA :-</vt:lpstr>
      <vt:lpstr> LIST OF VIRUS AND ITS TEMPERATURE OF INACTIVATION:-​</vt:lpstr>
      <vt:lpstr>PowerPoint Presentation</vt:lpstr>
      <vt:lpstr>ABSTRACT</vt:lpstr>
      <vt:lpstr>What we are trying to make ?</vt:lpstr>
      <vt:lpstr>CHAMBER 1 &amp; 4 (FILTERATION)</vt:lpstr>
      <vt:lpstr>SOME IMPORTANT PARTS </vt:lpstr>
      <vt:lpstr>CHAMBER 2 (THERMAL STERLIZER)</vt:lpstr>
      <vt:lpstr>PowerPoint Presentation</vt:lpstr>
      <vt:lpstr>CHAMBER 3 (COOLING)</vt:lpstr>
      <vt:lpstr>PowerPoint Presentation</vt:lpstr>
      <vt:lpstr>PRESENT AND FUTURE SIGNIFICANCE</vt:lpstr>
      <vt:lpstr>PowerPoint Presentation</vt:lpstr>
      <vt:lpstr>PowerPoint Presentation</vt:lpstr>
      <vt:lpstr>PowerPoint Presentation</vt:lpstr>
      <vt:lpstr>ENGINEERS NEVER FAILS, THEY LEARN AND GIVE THERE BEST..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dc:title>
  <dc:creator>Sarvesh</dc:creator>
  <cp:lastModifiedBy>jay prakash kushwaha</cp:lastModifiedBy>
  <cp:revision>14</cp:revision>
  <dcterms:created xsi:type="dcterms:W3CDTF">2022-11-06T09:53:00Z</dcterms:created>
  <dcterms:modified xsi:type="dcterms:W3CDTF">2023-01-13T15:09:17Z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E34FACAF2AB347028BE05665B947FCB9</vt:lpwstr>
  </property>
  <property fmtid="{D5CDD505-2E9C-101B-9397-08002B2CF9AE}" pid="3" name="KSOProductBuildVer">
    <vt:lpwstr>1033-11.2.0.11214</vt:lpwstr>
  </property>
</Properties>
</file>